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ebp" ContentType="image/unknown"/>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9" r:id="rId3"/>
    <p:sldId id="763" r:id="rId4"/>
    <p:sldId id="801" r:id="rId5"/>
    <p:sldId id="479" r:id="rId6"/>
    <p:sldId id="762" r:id="rId7"/>
    <p:sldId id="482" r:id="rId8"/>
    <p:sldId id="809" r:id="rId9"/>
    <p:sldId id="772" r:id="rId10"/>
    <p:sldId id="863" r:id="rId11"/>
    <p:sldId id="764" r:id="rId12"/>
    <p:sldId id="769" r:id="rId13"/>
    <p:sldId id="777" r:id="rId14"/>
    <p:sldId id="767" r:id="rId15"/>
    <p:sldId id="770" r:id="rId16"/>
    <p:sldId id="771" r:id="rId17"/>
    <p:sldId id="782" r:id="rId18"/>
    <p:sldId id="774" r:id="rId19"/>
    <p:sldId id="773" r:id="rId20"/>
    <p:sldId id="775" r:id="rId21"/>
    <p:sldId id="778" r:id="rId22"/>
    <p:sldId id="535" r:id="rId23"/>
    <p:sldId id="383" r:id="rId24"/>
    <p:sldId id="784" r:id="rId25"/>
    <p:sldId id="779" r:id="rId26"/>
    <p:sldId id="864" r:id="rId27"/>
    <p:sldId id="869" r:id="rId28"/>
    <p:sldId id="867" r:id="rId29"/>
    <p:sldId id="865" r:id="rId30"/>
    <p:sldId id="871" r:id="rId31"/>
    <p:sldId id="872" r:id="rId32"/>
    <p:sldId id="783" r:id="rId33"/>
    <p:sldId id="780" r:id="rId34"/>
    <p:sldId id="475" r:id="rId35"/>
    <p:sldId id="474" r:id="rId36"/>
    <p:sldId id="751" r:id="rId37"/>
    <p:sldId id="785" r:id="rId38"/>
    <p:sldId id="787" r:id="rId39"/>
    <p:sldId id="792" r:id="rId40"/>
    <p:sldId id="874" r:id="rId41"/>
    <p:sldId id="793" r:id="rId42"/>
    <p:sldId id="794" r:id="rId43"/>
    <p:sldId id="797" r:id="rId44"/>
    <p:sldId id="788"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107" autoAdjust="0"/>
    <p:restoredTop sz="95995" autoAdjust="0"/>
  </p:normalViewPr>
  <p:slideViewPr>
    <p:cSldViewPr snapToGrid="0">
      <p:cViewPr varScale="1">
        <p:scale>
          <a:sx n="99" d="100"/>
          <a:sy n="99" d="100"/>
        </p:scale>
        <p:origin x="1080" y="90"/>
      </p:cViewPr>
      <p:guideLst/>
    </p:cSldViewPr>
  </p:slideViewPr>
  <p:outlineViewPr>
    <p:cViewPr>
      <p:scale>
        <a:sx n="33" d="100"/>
        <a:sy n="33" d="100"/>
      </p:scale>
      <p:origin x="0" y="-533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402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C2B32B-69DB-4E60-A8EA-5B834307CD1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52163A6E-6AEE-4F0E-B51B-F4970014A775}">
      <dgm:prSet phldrT="[Texte]"/>
      <dgm:spPr/>
      <dgm:t>
        <a:bodyPr/>
        <a:lstStyle/>
        <a:p>
          <a:r>
            <a:rPr lang="fr-FR" dirty="0"/>
            <a:t>Problème moral </a:t>
          </a:r>
        </a:p>
      </dgm:t>
    </dgm:pt>
    <dgm:pt modelId="{0CB14FC3-5062-4D45-8F97-C847A1B82836}" type="parTrans" cxnId="{9277890A-97B4-4B30-A4E7-984DE13E2414}">
      <dgm:prSet/>
      <dgm:spPr/>
      <dgm:t>
        <a:bodyPr/>
        <a:lstStyle/>
        <a:p>
          <a:endParaRPr lang="fr-FR"/>
        </a:p>
      </dgm:t>
    </dgm:pt>
    <dgm:pt modelId="{C6A02B8A-22EF-46CD-921B-738C59884BEB}" type="sibTrans" cxnId="{9277890A-97B4-4B30-A4E7-984DE13E2414}">
      <dgm:prSet/>
      <dgm:spPr/>
      <dgm:t>
        <a:bodyPr/>
        <a:lstStyle/>
        <a:p>
          <a:endParaRPr lang="fr-FR"/>
        </a:p>
      </dgm:t>
    </dgm:pt>
    <dgm:pt modelId="{59092031-9DC7-47A6-9AE9-A10CB1C84055}">
      <dgm:prSet phldrT="[Texte]"/>
      <dgm:spPr/>
      <dgm:t>
        <a:bodyPr/>
        <a:lstStyle/>
        <a:p>
          <a:r>
            <a:rPr lang="fr-FR" dirty="0"/>
            <a:t>Services écosystémiques menacés </a:t>
          </a:r>
        </a:p>
      </dgm:t>
    </dgm:pt>
    <dgm:pt modelId="{9D85942B-AF85-4B81-98A5-21A3562A6E5F}" type="parTrans" cxnId="{30E63473-472C-45D4-AEE5-73586941A008}">
      <dgm:prSet/>
      <dgm:spPr/>
      <dgm:t>
        <a:bodyPr/>
        <a:lstStyle/>
        <a:p>
          <a:endParaRPr lang="fr-FR"/>
        </a:p>
      </dgm:t>
    </dgm:pt>
    <dgm:pt modelId="{6D06A711-48BD-4D19-BB2B-383D14E2DC0D}" type="sibTrans" cxnId="{30E63473-472C-45D4-AEE5-73586941A008}">
      <dgm:prSet/>
      <dgm:spPr/>
      <dgm:t>
        <a:bodyPr/>
        <a:lstStyle/>
        <a:p>
          <a:endParaRPr lang="fr-FR"/>
        </a:p>
      </dgm:t>
    </dgm:pt>
    <dgm:pt modelId="{940631BC-5139-4627-B257-631A9679FA97}">
      <dgm:prSet phldrT="[Texte]"/>
      <dgm:spPr/>
      <dgm:t>
        <a:bodyPr/>
        <a:lstStyle/>
        <a:p>
          <a:r>
            <a:rPr lang="fr-FR" dirty="0"/>
            <a:t>Risques épidémiques</a:t>
          </a:r>
        </a:p>
      </dgm:t>
    </dgm:pt>
    <dgm:pt modelId="{7FD8A3BC-6AF6-473C-B1CB-2C0C6F5EAC3F}" type="parTrans" cxnId="{716A4AEC-84EA-4637-A508-9914A9BD1A1F}">
      <dgm:prSet/>
      <dgm:spPr/>
      <dgm:t>
        <a:bodyPr/>
        <a:lstStyle/>
        <a:p>
          <a:endParaRPr lang="fr-FR"/>
        </a:p>
      </dgm:t>
    </dgm:pt>
    <dgm:pt modelId="{FB068387-2C04-40F4-B8B4-777CEB763EA0}" type="sibTrans" cxnId="{716A4AEC-84EA-4637-A508-9914A9BD1A1F}">
      <dgm:prSet/>
      <dgm:spPr/>
      <dgm:t>
        <a:bodyPr/>
        <a:lstStyle/>
        <a:p>
          <a:endParaRPr lang="fr-FR"/>
        </a:p>
      </dgm:t>
    </dgm:pt>
    <dgm:pt modelId="{DAAC2C9D-F300-408E-B64C-B31FC268DCFC}">
      <dgm:prSet phldrT="[Texte]"/>
      <dgm:spPr/>
      <dgm:t>
        <a:bodyPr/>
        <a:lstStyle/>
        <a:p>
          <a:r>
            <a:rPr lang="fr-FR" dirty="0"/>
            <a:t>Facteur d’éco-anxiété majeur </a:t>
          </a:r>
        </a:p>
      </dgm:t>
    </dgm:pt>
    <dgm:pt modelId="{B4DDDCBA-E4C7-4C36-94AC-001E9BD19D01}" type="parTrans" cxnId="{8F9EE7A2-AD92-4AF5-8CB5-7BD00498D912}">
      <dgm:prSet/>
      <dgm:spPr/>
      <dgm:t>
        <a:bodyPr/>
        <a:lstStyle/>
        <a:p>
          <a:endParaRPr lang="fr-FR"/>
        </a:p>
      </dgm:t>
    </dgm:pt>
    <dgm:pt modelId="{3417BE41-9732-4A88-AB30-BE3F8C1FED66}" type="sibTrans" cxnId="{8F9EE7A2-AD92-4AF5-8CB5-7BD00498D912}">
      <dgm:prSet/>
      <dgm:spPr/>
      <dgm:t>
        <a:bodyPr/>
        <a:lstStyle/>
        <a:p>
          <a:endParaRPr lang="fr-FR"/>
        </a:p>
      </dgm:t>
    </dgm:pt>
    <dgm:pt modelId="{B7ED600B-D28E-4553-94EB-F9778E209A11}" type="pres">
      <dgm:prSet presAssocID="{EEC2B32B-69DB-4E60-A8EA-5B834307CD11}" presName="diagram" presStyleCnt="0">
        <dgm:presLayoutVars>
          <dgm:dir/>
          <dgm:resizeHandles val="exact"/>
        </dgm:presLayoutVars>
      </dgm:prSet>
      <dgm:spPr/>
    </dgm:pt>
    <dgm:pt modelId="{E8A90CF2-DDB8-49A3-8FBC-0AB3B0CE127B}" type="pres">
      <dgm:prSet presAssocID="{52163A6E-6AEE-4F0E-B51B-F4970014A775}" presName="node" presStyleLbl="node1" presStyleIdx="0" presStyleCnt="4">
        <dgm:presLayoutVars>
          <dgm:bulletEnabled val="1"/>
        </dgm:presLayoutVars>
      </dgm:prSet>
      <dgm:spPr/>
    </dgm:pt>
    <dgm:pt modelId="{AFCFC8E8-A4E0-4640-8B6B-BB84D1C6F3F3}" type="pres">
      <dgm:prSet presAssocID="{C6A02B8A-22EF-46CD-921B-738C59884BEB}" presName="sibTrans" presStyleCnt="0"/>
      <dgm:spPr/>
    </dgm:pt>
    <dgm:pt modelId="{FE78D562-B6CD-4641-A982-FD4C8DF0351B}" type="pres">
      <dgm:prSet presAssocID="{59092031-9DC7-47A6-9AE9-A10CB1C84055}" presName="node" presStyleLbl="node1" presStyleIdx="1" presStyleCnt="4">
        <dgm:presLayoutVars>
          <dgm:bulletEnabled val="1"/>
        </dgm:presLayoutVars>
      </dgm:prSet>
      <dgm:spPr/>
    </dgm:pt>
    <dgm:pt modelId="{FC4023D0-EB4A-4089-BDF8-587BF4082836}" type="pres">
      <dgm:prSet presAssocID="{6D06A711-48BD-4D19-BB2B-383D14E2DC0D}" presName="sibTrans" presStyleCnt="0"/>
      <dgm:spPr/>
    </dgm:pt>
    <dgm:pt modelId="{F8D69523-D6FB-4660-A74E-AAE19B7AF130}" type="pres">
      <dgm:prSet presAssocID="{940631BC-5139-4627-B257-631A9679FA97}" presName="node" presStyleLbl="node1" presStyleIdx="2" presStyleCnt="4">
        <dgm:presLayoutVars>
          <dgm:bulletEnabled val="1"/>
        </dgm:presLayoutVars>
      </dgm:prSet>
      <dgm:spPr/>
    </dgm:pt>
    <dgm:pt modelId="{C44BE2FB-4D94-4795-BC6F-E0D2CE8A59E0}" type="pres">
      <dgm:prSet presAssocID="{FB068387-2C04-40F4-B8B4-777CEB763EA0}" presName="sibTrans" presStyleCnt="0"/>
      <dgm:spPr/>
    </dgm:pt>
    <dgm:pt modelId="{04BBE26C-D2A1-4A1E-BEC0-BEFCB465E8D4}" type="pres">
      <dgm:prSet presAssocID="{DAAC2C9D-F300-408E-B64C-B31FC268DCFC}" presName="node" presStyleLbl="node1" presStyleIdx="3" presStyleCnt="4">
        <dgm:presLayoutVars>
          <dgm:bulletEnabled val="1"/>
        </dgm:presLayoutVars>
      </dgm:prSet>
      <dgm:spPr/>
    </dgm:pt>
  </dgm:ptLst>
  <dgm:cxnLst>
    <dgm:cxn modelId="{D35D4504-CEA3-4DD8-A440-AF7967F5BB31}" type="presOf" srcId="{52163A6E-6AEE-4F0E-B51B-F4970014A775}" destId="{E8A90CF2-DDB8-49A3-8FBC-0AB3B0CE127B}" srcOrd="0" destOrd="0" presId="urn:microsoft.com/office/officeart/2005/8/layout/default"/>
    <dgm:cxn modelId="{9277890A-97B4-4B30-A4E7-984DE13E2414}" srcId="{EEC2B32B-69DB-4E60-A8EA-5B834307CD11}" destId="{52163A6E-6AEE-4F0E-B51B-F4970014A775}" srcOrd="0" destOrd="0" parTransId="{0CB14FC3-5062-4D45-8F97-C847A1B82836}" sibTransId="{C6A02B8A-22EF-46CD-921B-738C59884BEB}"/>
    <dgm:cxn modelId="{F55AA13B-7617-42BA-9697-8B9AB89C8ECB}" type="presOf" srcId="{59092031-9DC7-47A6-9AE9-A10CB1C84055}" destId="{FE78D562-B6CD-4641-A982-FD4C8DF0351B}" srcOrd="0" destOrd="0" presId="urn:microsoft.com/office/officeart/2005/8/layout/default"/>
    <dgm:cxn modelId="{30E63473-472C-45D4-AEE5-73586941A008}" srcId="{EEC2B32B-69DB-4E60-A8EA-5B834307CD11}" destId="{59092031-9DC7-47A6-9AE9-A10CB1C84055}" srcOrd="1" destOrd="0" parTransId="{9D85942B-AF85-4B81-98A5-21A3562A6E5F}" sibTransId="{6D06A711-48BD-4D19-BB2B-383D14E2DC0D}"/>
    <dgm:cxn modelId="{816DF18D-C8BC-421F-8B22-7C57DA8753B8}" type="presOf" srcId="{940631BC-5139-4627-B257-631A9679FA97}" destId="{F8D69523-D6FB-4660-A74E-AAE19B7AF130}" srcOrd="0" destOrd="0" presId="urn:microsoft.com/office/officeart/2005/8/layout/default"/>
    <dgm:cxn modelId="{8F9EE7A2-AD92-4AF5-8CB5-7BD00498D912}" srcId="{EEC2B32B-69DB-4E60-A8EA-5B834307CD11}" destId="{DAAC2C9D-F300-408E-B64C-B31FC268DCFC}" srcOrd="3" destOrd="0" parTransId="{B4DDDCBA-E4C7-4C36-94AC-001E9BD19D01}" sibTransId="{3417BE41-9732-4A88-AB30-BE3F8C1FED66}"/>
    <dgm:cxn modelId="{C4FD1BAC-FA93-43AE-8DB7-EC31A876410A}" type="presOf" srcId="{DAAC2C9D-F300-408E-B64C-B31FC268DCFC}" destId="{04BBE26C-D2A1-4A1E-BEC0-BEFCB465E8D4}" srcOrd="0" destOrd="0" presId="urn:microsoft.com/office/officeart/2005/8/layout/default"/>
    <dgm:cxn modelId="{716A4AEC-84EA-4637-A508-9914A9BD1A1F}" srcId="{EEC2B32B-69DB-4E60-A8EA-5B834307CD11}" destId="{940631BC-5139-4627-B257-631A9679FA97}" srcOrd="2" destOrd="0" parTransId="{7FD8A3BC-6AF6-473C-B1CB-2C0C6F5EAC3F}" sibTransId="{FB068387-2C04-40F4-B8B4-777CEB763EA0}"/>
    <dgm:cxn modelId="{304DB3FB-9B42-4560-8CC9-3EE2072902A1}" type="presOf" srcId="{EEC2B32B-69DB-4E60-A8EA-5B834307CD11}" destId="{B7ED600B-D28E-4553-94EB-F9778E209A11}" srcOrd="0" destOrd="0" presId="urn:microsoft.com/office/officeart/2005/8/layout/default"/>
    <dgm:cxn modelId="{6A02B0FC-4E7F-4C99-B4E3-BDC827823F1C}" type="presParOf" srcId="{B7ED600B-D28E-4553-94EB-F9778E209A11}" destId="{E8A90CF2-DDB8-49A3-8FBC-0AB3B0CE127B}" srcOrd="0" destOrd="0" presId="urn:microsoft.com/office/officeart/2005/8/layout/default"/>
    <dgm:cxn modelId="{6066FC8C-8321-44EF-A89C-428A680D5B10}" type="presParOf" srcId="{B7ED600B-D28E-4553-94EB-F9778E209A11}" destId="{AFCFC8E8-A4E0-4640-8B6B-BB84D1C6F3F3}" srcOrd="1" destOrd="0" presId="urn:microsoft.com/office/officeart/2005/8/layout/default"/>
    <dgm:cxn modelId="{8715CF85-8EDE-44ED-9763-509C25C54BFF}" type="presParOf" srcId="{B7ED600B-D28E-4553-94EB-F9778E209A11}" destId="{FE78D562-B6CD-4641-A982-FD4C8DF0351B}" srcOrd="2" destOrd="0" presId="urn:microsoft.com/office/officeart/2005/8/layout/default"/>
    <dgm:cxn modelId="{9B015A30-4824-4C1E-9BC2-A92F9AA38A2A}" type="presParOf" srcId="{B7ED600B-D28E-4553-94EB-F9778E209A11}" destId="{FC4023D0-EB4A-4089-BDF8-587BF4082836}" srcOrd="3" destOrd="0" presId="urn:microsoft.com/office/officeart/2005/8/layout/default"/>
    <dgm:cxn modelId="{9F848403-28C3-4F0B-8C29-20B9D1EA491C}" type="presParOf" srcId="{B7ED600B-D28E-4553-94EB-F9778E209A11}" destId="{F8D69523-D6FB-4660-A74E-AAE19B7AF130}" srcOrd="4" destOrd="0" presId="urn:microsoft.com/office/officeart/2005/8/layout/default"/>
    <dgm:cxn modelId="{B88E8A1D-782B-4121-9AAD-9D944AB5A358}" type="presParOf" srcId="{B7ED600B-D28E-4553-94EB-F9778E209A11}" destId="{C44BE2FB-4D94-4795-BC6F-E0D2CE8A59E0}" srcOrd="5" destOrd="0" presId="urn:microsoft.com/office/officeart/2005/8/layout/default"/>
    <dgm:cxn modelId="{9D6FD625-752A-43C6-BEEC-A0BCF69AB4D4}" type="presParOf" srcId="{B7ED600B-D28E-4553-94EB-F9778E209A11}" destId="{04BBE26C-D2A1-4A1E-BEC0-BEFCB465E8D4}"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90CF2-DDB8-49A3-8FBC-0AB3B0CE127B}">
      <dsp:nvSpPr>
        <dsp:cNvPr id="0" name=""/>
        <dsp:cNvSpPr/>
      </dsp:nvSpPr>
      <dsp:spPr>
        <a:xfrm>
          <a:off x="1748064" y="2975"/>
          <a:ext cx="3342605" cy="20055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Problème moral </a:t>
          </a:r>
        </a:p>
      </dsp:txBody>
      <dsp:txXfrm>
        <a:off x="1748064" y="2975"/>
        <a:ext cx="3342605" cy="2005563"/>
      </dsp:txXfrm>
    </dsp:sp>
    <dsp:sp modelId="{FE78D562-B6CD-4641-A982-FD4C8DF0351B}">
      <dsp:nvSpPr>
        <dsp:cNvPr id="0" name=""/>
        <dsp:cNvSpPr/>
      </dsp:nvSpPr>
      <dsp:spPr>
        <a:xfrm>
          <a:off x="5424930" y="2975"/>
          <a:ext cx="3342605" cy="200556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Services écosystémiques menacés </a:t>
          </a:r>
        </a:p>
      </dsp:txBody>
      <dsp:txXfrm>
        <a:off x="5424930" y="2975"/>
        <a:ext cx="3342605" cy="2005563"/>
      </dsp:txXfrm>
    </dsp:sp>
    <dsp:sp modelId="{F8D69523-D6FB-4660-A74E-AAE19B7AF130}">
      <dsp:nvSpPr>
        <dsp:cNvPr id="0" name=""/>
        <dsp:cNvSpPr/>
      </dsp:nvSpPr>
      <dsp:spPr>
        <a:xfrm>
          <a:off x="1748064" y="2342799"/>
          <a:ext cx="3342605" cy="200556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Risques épidémiques</a:t>
          </a:r>
        </a:p>
      </dsp:txBody>
      <dsp:txXfrm>
        <a:off x="1748064" y="2342799"/>
        <a:ext cx="3342605" cy="2005563"/>
      </dsp:txXfrm>
    </dsp:sp>
    <dsp:sp modelId="{04BBE26C-D2A1-4A1E-BEC0-BEFCB465E8D4}">
      <dsp:nvSpPr>
        <dsp:cNvPr id="0" name=""/>
        <dsp:cNvSpPr/>
      </dsp:nvSpPr>
      <dsp:spPr>
        <a:xfrm>
          <a:off x="5424930" y="2342799"/>
          <a:ext cx="3342605" cy="200556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Facteur d’éco-anxiété majeur </a:t>
          </a:r>
        </a:p>
      </dsp:txBody>
      <dsp:txXfrm>
        <a:off x="5424930" y="2342799"/>
        <a:ext cx="3342605" cy="20055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85814AD-CCEA-3BA8-59B1-06C494A55355}"/>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dirty="0"/>
          </a:p>
        </p:txBody>
      </p:sp>
      <p:sp>
        <p:nvSpPr>
          <p:cNvPr id="3" name="Espace réservé de la date 2">
            <a:extLst>
              <a:ext uri="{FF2B5EF4-FFF2-40B4-BE49-F238E27FC236}">
                <a16:creationId xmlns:a16="http://schemas.microsoft.com/office/drawing/2014/main" id="{C81C43D6-EB66-AE61-A148-E30C6A937535}"/>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AEDB2E35-45EF-4126-B409-016B16521FCF}" type="datetime1">
              <a:rPr lang="fr-FR"/>
              <a:pPr lvl="0"/>
              <a:t>22/08/2023</a:t>
            </a:fld>
            <a:endParaRPr lang="fr-FR" dirty="0"/>
          </a:p>
        </p:txBody>
      </p:sp>
      <p:sp>
        <p:nvSpPr>
          <p:cNvPr id="4" name="Espace réservé de l'image des diapositives 3">
            <a:extLst>
              <a:ext uri="{FF2B5EF4-FFF2-40B4-BE49-F238E27FC236}">
                <a16:creationId xmlns:a16="http://schemas.microsoft.com/office/drawing/2014/main" id="{F998DD34-E399-F95D-552B-6D46B7D8F483}"/>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Espace réservé des notes 4">
            <a:extLst>
              <a:ext uri="{FF2B5EF4-FFF2-40B4-BE49-F238E27FC236}">
                <a16:creationId xmlns:a16="http://schemas.microsoft.com/office/drawing/2014/main" id="{E4494FF2-DC11-976D-185E-CE7AC86F8BB3}"/>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86DC59FE-FB69-16FD-9BF0-9FC8DB4CE9B4}"/>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dirty="0"/>
          </a:p>
        </p:txBody>
      </p:sp>
      <p:sp>
        <p:nvSpPr>
          <p:cNvPr id="7" name="Espace réservé du numéro de diapositive 6">
            <a:extLst>
              <a:ext uri="{FF2B5EF4-FFF2-40B4-BE49-F238E27FC236}">
                <a16:creationId xmlns:a16="http://schemas.microsoft.com/office/drawing/2014/main" id="{0302C172-DECE-0B32-A098-CB67FFEAACE4}"/>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BE839867-8330-476A-A241-02ED0227C128}" type="slidenum">
              <a:t>‹N°›</a:t>
            </a:fld>
            <a:endParaRPr lang="fr-FR" dirty="0"/>
          </a:p>
        </p:txBody>
      </p:sp>
    </p:spTree>
    <p:extLst>
      <p:ext uri="{BB962C8B-B14F-4D97-AF65-F5344CB8AC3E}">
        <p14:creationId xmlns:p14="http://schemas.microsoft.com/office/powerpoint/2010/main" val="170601057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umni.fr/video/la-biodiversite-un-rempart-contre-les-epidemi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haBG2IIbwbA"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lgn="just">
              <a:spcAft>
                <a:spcPts val="800"/>
              </a:spcAft>
            </a:pPr>
            <a:r>
              <a:rPr lang="fr-FR" sz="1800" b="1" dirty="0">
                <a:solidFill>
                  <a:srgbClr val="7030A0"/>
                </a:solidFill>
                <a:effectLst/>
                <a:latin typeface="Cascadia Code" panose="020B0609020000020004" pitchFamily="49" charset="0"/>
                <a:ea typeface="Calibri" panose="020F0502020204030204" pitchFamily="34" charset="0"/>
                <a:cs typeface="Times New Roman" panose="02020603050405020304" pitchFamily="18" charset="0"/>
              </a:rPr>
              <a:t>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On peut clarifier ici en introduction les intentions et la méthodologie :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Intention : construire un référentiel commun, se doter d’une « langue commune » pour parler d’écologie à nos élèves. Il ne s’agit pas d’interdire le débat, mais de se mettre d’accord sur les termes de ce débat afin qu’il soit constructif.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Méthode : Le propos est volontairement simple : il s’agit vraiment de rendre le sujet accessible au plus grand nombre, en un temps limité. Rien n’est approfondi mais le « tour d’horizon » se veut le plus complet possible. Les sources sont évidemment scientifiques (GIEC, IPBES, universitaires etc…)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a:t>
            </a:fld>
            <a:endParaRPr lang="fr-FR" dirty="0"/>
          </a:p>
        </p:txBody>
      </p:sp>
    </p:spTree>
    <p:extLst>
      <p:ext uri="{BB962C8B-B14F-4D97-AF65-F5344CB8AC3E}">
        <p14:creationId xmlns:p14="http://schemas.microsoft.com/office/powerpoint/2010/main" val="2677877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527BB7-1F66-F83C-AF59-5704B4E18668}"/>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BBADA9FF-F47B-32BC-10B8-E60383D7B20D}"/>
              </a:ext>
            </a:extLst>
          </p:cNvPr>
          <p:cNvSpPr txBox="1">
            <a:spLocks noGrp="1"/>
          </p:cNvSpPr>
          <p:nvPr>
            <p:ph type="body" sz="quarter" idx="1"/>
          </p:nvPr>
        </p:nvSpPr>
        <p:spPr/>
        <p:txBody>
          <a:bodyPr/>
          <a:lstStyle/>
          <a:p>
            <a:r>
              <a:rPr lang="fr-FR" sz="1400" dirty="0">
                <a:effectLst/>
                <a:latin typeface="Calibri" panose="020F0502020204030204" pitchFamily="34" charset="0"/>
                <a:ea typeface="Calibri" panose="020F0502020204030204" pitchFamily="34" charset="0"/>
                <a:cs typeface="Times New Roman" panose="02020603050405020304" pitchFamily="18" charset="0"/>
              </a:rPr>
              <a:t>Dans cette première partie, on se propose de faire un tour rapide (très simplifié) de la situation écologique actuelle, en se basant sur les travaux qui font consensus dans le monde scientifique (GIEC, IPBES </a:t>
            </a:r>
            <a:r>
              <a:rPr lang="fr-FR" sz="1400" dirty="0" err="1">
                <a:effectLst/>
                <a:latin typeface="Calibri" panose="020F0502020204030204" pitchFamily="34" charset="0"/>
                <a:ea typeface="Calibri" panose="020F0502020204030204" pitchFamily="34" charset="0"/>
                <a:cs typeface="Times New Roman" panose="02020603050405020304" pitchFamily="18" charset="0"/>
              </a:rPr>
              <a:t>etc</a:t>
            </a:r>
            <a:r>
              <a:rPr lang="fr-FR" sz="1400" dirty="0">
                <a:effectLst/>
                <a:latin typeface="Calibri" panose="020F0502020204030204" pitchFamily="34" charset="0"/>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9023EA57-159E-48CE-6044-A60A06D2B2F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4FCC369-EEC2-4DEA-B771-CB93BE8BAE37}" type="slidenum">
              <a:t>2</a:t>
            </a:fld>
            <a:endParaRPr lang="fr-FR"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a:xfrm>
            <a:off x="685800" y="4400548"/>
            <a:ext cx="5486400" cy="3999739"/>
          </a:xfrm>
        </p:spPr>
        <p:txBody>
          <a:bodyPr/>
          <a:lstStyle/>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Contrairement aux attentes, nous n’allons pas parler ici particulièrement du climat.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Nous devons avoir en tête que le réchauffement climatique, n’est que l’une des données du problème. Nous focalisons beaucoup de notre attention sur cette question (majeure évidemment !) mais le problème est plus global : </a:t>
            </a:r>
            <a:r>
              <a:rPr lang="fr-FR" sz="1400" b="1" dirty="0">
                <a:effectLst/>
                <a:latin typeface="Calibri" panose="020F0502020204030204" pitchFamily="34" charset="0"/>
                <a:ea typeface="Calibri" panose="020F0502020204030204" pitchFamily="34" charset="0"/>
                <a:cs typeface="Times New Roman" panose="02020603050405020304" pitchFamily="18" charset="0"/>
              </a:rPr>
              <a:t>c’est celui des pressions que les activités humaines font subir aux écosystèmes</a:t>
            </a:r>
            <a:r>
              <a:rPr lang="fr-FR" sz="1400" dirty="0">
                <a:effectLst/>
                <a:latin typeface="Calibri" panose="020F0502020204030204" pitchFamily="34" charset="0"/>
                <a:ea typeface="Calibri" panose="020F0502020204030204" pitchFamily="34" charset="0"/>
                <a:cs typeface="Times New Roman" panose="02020603050405020304" pitchFamily="18" charset="0"/>
              </a:rPr>
              <a:t>. Cette pression a été représentée par un groupe de chercheurs suédois en 2009 par le concept de limites ou frontières planétaires.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Ici, cercle vert foncé = zone de sécurité pour les activités humaine</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Figuré orange = on s’éloigne de cette zone de sécurité et on va vers des risques de plus en plus importants.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Figuré gris : les données sont encore insuffisantes</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Il y en a 9, on ne les passe pas toutes en revue. On se limite à la biodiversité, le réchauffement climatique et l’acidification des océans. </a:t>
            </a:r>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3</a:t>
            </a:fld>
            <a:endParaRPr lang="fr-FR"/>
          </a:p>
        </p:txBody>
      </p:sp>
    </p:spTree>
    <p:extLst>
      <p:ext uri="{BB962C8B-B14F-4D97-AF65-F5344CB8AC3E}">
        <p14:creationId xmlns:p14="http://schemas.microsoft.com/office/powerpoint/2010/main" val="601567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lgn="just">
              <a:spcAft>
                <a:spcPts val="800"/>
              </a:spcAft>
            </a:pPr>
            <a:r>
              <a:rPr lang="fr-FR" sz="1400" i="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(Note : Volontairement, on ne commence pas par le réchauffement climatique. Il s’agit de contrer l’idée que la biodiversité n’est qu’un problème secondaire par rapport au climat.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Qu’est-ce que la biodiversité ? La diversité du vivant. Il y a différents niveaux de biodiversité (généralement on ne pense qu’à la biodiversité des espèces) </a:t>
            </a:r>
          </a:p>
          <a:p>
            <a:pPr algn="just">
              <a:spcAft>
                <a:spcPts val="800"/>
              </a:spcAft>
            </a:pP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L’érosion de la biodiversité, c’est l’extinction massive des espèces vivantes en général. En cause : la déforestation, urbanisation, pollutions, le RC, l’acidification…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Une biodiversité véritablement préservée s’appuie sur la diversité des </a:t>
            </a:r>
            <a:r>
              <a:rPr lang="fr-FR" sz="1400" b="1" dirty="0">
                <a:effectLst/>
                <a:latin typeface="Calibri" panose="020F0502020204030204" pitchFamily="34" charset="0"/>
                <a:ea typeface="Calibri" panose="020F0502020204030204" pitchFamily="34" charset="0"/>
                <a:cs typeface="Times New Roman" panose="02020603050405020304" pitchFamily="18" charset="0"/>
              </a:rPr>
              <a:t>écosystèmes, des espèces ET des individus au sein d’une espèce</a:t>
            </a:r>
            <a:r>
              <a:rPr lang="fr-FR" sz="1400" dirty="0">
                <a:effectLst/>
                <a:latin typeface="Calibri" panose="020F0502020204030204" pitchFamily="34" charset="0"/>
                <a:ea typeface="Calibri" panose="020F0502020204030204" pitchFamily="34" charset="0"/>
                <a:cs typeface="Times New Roman" panose="02020603050405020304" pitchFamily="18" charset="0"/>
              </a:rPr>
              <a:t> (il est donc illusoire d’imaginer préserver la biodiversité dans des labo ou des congélateurs….) </a:t>
            </a:r>
          </a:p>
          <a:p>
            <a:pPr algn="just">
              <a:spcAft>
                <a:spcPts val="80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4</a:t>
            </a:fld>
            <a:endParaRPr lang="fr-FR"/>
          </a:p>
        </p:txBody>
      </p:sp>
    </p:spTree>
    <p:extLst>
      <p:ext uri="{BB962C8B-B14F-4D97-AF65-F5344CB8AC3E}">
        <p14:creationId xmlns:p14="http://schemas.microsoft.com/office/powerpoint/2010/main" val="1590345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a:xfrm>
            <a:off x="685800" y="4400548"/>
            <a:ext cx="5486400" cy="3731515"/>
          </a:xfrm>
        </p:spPr>
        <p:txBody>
          <a:bodyPr/>
          <a:lstStyle/>
          <a:p>
            <a:pPr algn="just">
              <a:spcAft>
                <a:spcPts val="800"/>
              </a:spcAft>
            </a:pPr>
            <a:r>
              <a:rPr lang="fr-FR" dirty="0">
                <a:effectLst/>
                <a:latin typeface="Calibri" panose="020F0502020204030204" pitchFamily="34" charset="0"/>
                <a:ea typeface="Calibri" panose="020F0502020204030204" pitchFamily="34" charset="0"/>
                <a:cs typeface="Times New Roman" panose="02020603050405020304" pitchFamily="18" charset="0"/>
              </a:rPr>
              <a:t>Pourquoi est-ce important ? </a:t>
            </a:r>
          </a:p>
          <a:p>
            <a:pPr marL="342900" lvl="0" indent="-342900" algn="just">
              <a:spcAft>
                <a:spcPts val="800"/>
              </a:spcAft>
              <a:buFont typeface="+mj-lt"/>
              <a:buAutoNum type="alphaLcParenR"/>
            </a:pPr>
            <a:r>
              <a:rPr lang="fr-FR" dirty="0">
                <a:effectLst/>
                <a:latin typeface="Calibri" panose="020F0502020204030204" pitchFamily="34" charset="0"/>
                <a:ea typeface="Calibri" panose="020F0502020204030204" pitchFamily="34" charset="0"/>
                <a:cs typeface="Times New Roman" panose="02020603050405020304" pitchFamily="18" charset="0"/>
              </a:rPr>
              <a:t>La disparition du vivant est un problème en soi = aspect moral des choses, questionnement sur le rôle qu’a peu avoir notre espèce sur les autres, alors que notre supériorité et notre caractéristiques spécifiques sont de plus en plus questionnés (Si on a un peu de temps, montrer un extrait du documentaire d’Arte « L’homme n’est pas unique », par exemple à partir de 18’30 sur la question de la supériorité intellectuelle de l’humain)</a:t>
            </a:r>
          </a:p>
          <a:p>
            <a:pPr marL="342900" lvl="0" indent="-342900" algn="just">
              <a:spcAft>
                <a:spcPts val="800"/>
              </a:spcAft>
              <a:buFont typeface="+mj-lt"/>
              <a:buAutoNum type="alphaLcParenR"/>
            </a:pPr>
            <a:r>
              <a:rPr lang="fr-FR" dirty="0">
                <a:effectLst/>
                <a:latin typeface="Calibri" panose="020F0502020204030204" pitchFamily="34" charset="0"/>
                <a:ea typeface="Calibri" panose="020F0502020204030204" pitchFamily="34" charset="0"/>
                <a:cs typeface="Times New Roman" panose="02020603050405020304" pitchFamily="18" charset="0"/>
              </a:rPr>
              <a:t>Dépendance des humains à l’égard d’autres organismes vivants dans de très nombreux domaines, en commençant par l’alimentation (agriculture, médecine, cosmétique, …)</a:t>
            </a:r>
          </a:p>
          <a:p>
            <a:pPr marL="457200" algn="just">
              <a:spcAft>
                <a:spcPts val="800"/>
              </a:spcAft>
            </a:pPr>
            <a:r>
              <a:rPr lang="fr-FR" dirty="0">
                <a:effectLst/>
                <a:latin typeface="Calibri" panose="020F0502020204030204" pitchFamily="34" charset="0"/>
                <a:ea typeface="Calibri" panose="020F0502020204030204" pitchFamily="34" charset="0"/>
                <a:cs typeface="Times New Roman" panose="02020603050405020304" pitchFamily="18" charset="0"/>
              </a:rPr>
              <a:t>(notion de services écosystémiques ?) </a:t>
            </a:r>
          </a:p>
          <a:p>
            <a:pPr marL="342900" lvl="0" indent="-342900" algn="just">
              <a:spcAft>
                <a:spcPts val="800"/>
              </a:spcAft>
              <a:buFont typeface="+mj-lt"/>
              <a:buAutoNum type="alphaLcParenR"/>
            </a:pPr>
            <a:r>
              <a:rPr lang="fr-FR" u="sng" dirty="0">
                <a:solidFill>
                  <a:srgbClr val="0563C1"/>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hlinkClick r:id="rId3"/>
              </a:rPr>
              <a:t>Risques épidémiques plus important</a:t>
            </a:r>
            <a:r>
              <a:rPr lang="fr-FR" dirty="0">
                <a:effectLst/>
                <a:latin typeface="Calibri" panose="020F0502020204030204" pitchFamily="34" charset="0"/>
                <a:ea typeface="Calibri" panose="020F0502020204030204" pitchFamily="34" charset="0"/>
                <a:cs typeface="Times New Roman" panose="02020603050405020304" pitchFamily="18" charset="0"/>
              </a:rPr>
              <a:t> : pour résumer à gros traits, plus il y a d’espèces, moins les virus se propagent facilement car plus il y a de chance qu’ils rencontrent des barrières immunitaires. C’est l’inverse en cas de réduction de la biodiversité. </a:t>
            </a:r>
          </a:p>
          <a:p>
            <a:pPr marL="342900" lvl="0" indent="-342900" algn="just">
              <a:spcAft>
                <a:spcPts val="800"/>
              </a:spcAft>
              <a:buFont typeface="+mj-lt"/>
              <a:buAutoNum type="alphaLcParenR"/>
            </a:pPr>
            <a:r>
              <a:rPr lang="fr-FR" dirty="0">
                <a:effectLst/>
                <a:latin typeface="Calibri" panose="020F0502020204030204" pitchFamily="34" charset="0"/>
                <a:ea typeface="Calibri" panose="020F0502020204030204" pitchFamily="34" charset="0"/>
                <a:cs typeface="Times New Roman" panose="02020603050405020304" pitchFamily="18" charset="0"/>
              </a:rPr>
              <a:t>Facteur très important d’éco-anxiété (sentiment d’angoisse face au constat de l’état de dégradation du vivant)</a:t>
            </a:r>
          </a:p>
        </p:txBody>
      </p:sp>
    </p:spTree>
    <p:extLst>
      <p:ext uri="{BB962C8B-B14F-4D97-AF65-F5344CB8AC3E}">
        <p14:creationId xmlns:p14="http://schemas.microsoft.com/office/powerpoint/2010/main" val="3455295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26;p20:notes">
            <a:extLst>
              <a:ext uri="{FF2B5EF4-FFF2-40B4-BE49-F238E27FC236}">
                <a16:creationId xmlns:a16="http://schemas.microsoft.com/office/drawing/2014/main" id="{7D1F3EC9-5874-341B-97C0-629047BD88D1}"/>
              </a:ext>
            </a:extLst>
          </p:cNvPr>
          <p:cNvSpPr>
            <a:spLocks noGrp="1" noRot="1" noChangeAspect="1"/>
          </p:cNvSpPr>
          <p:nvPr>
            <p:ph type="sldImg"/>
          </p:nvPr>
        </p:nvSpPr>
        <p:spPr>
          <a:xfrm>
            <a:off x="482600" y="1279525"/>
            <a:ext cx="6140450" cy="3454400"/>
          </a:xfrm>
          <a:ln w="12701" cap="flat">
            <a:solidFill>
              <a:srgbClr val="000000"/>
            </a:solidFill>
            <a:prstDash val="solid"/>
            <a:round/>
          </a:ln>
        </p:spPr>
      </p:sp>
      <p:sp>
        <p:nvSpPr>
          <p:cNvPr id="3" name="Google Shape;427;p20:notes">
            <a:extLst>
              <a:ext uri="{FF2B5EF4-FFF2-40B4-BE49-F238E27FC236}">
                <a16:creationId xmlns:a16="http://schemas.microsoft.com/office/drawing/2014/main" id="{12E76D67-7EB5-815E-13D3-B251BB80B63C}"/>
              </a:ext>
            </a:extLst>
          </p:cNvPr>
          <p:cNvSpPr txBox="1">
            <a:spLocks noGrp="1"/>
          </p:cNvSpPr>
          <p:nvPr>
            <p:ph type="body" sz="quarter" idx="1"/>
          </p:nvPr>
        </p:nvSpPr>
        <p:spPr>
          <a:xfrm>
            <a:off x="710406" y="4925406"/>
            <a:ext cx="5683252" cy="4030044"/>
          </a:xfrm>
        </p:spPr>
        <p:txBody>
          <a:bodyPr lIns="99047" tIns="49496" rIns="99047" bIns="49496"/>
          <a:lstStyle/>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Rappel rapide et très simplifié du processus :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Le rayonnement solaire frappe la Terre, mais au lieu de la réflexion qui provoque un « retour à l’envoyeur » de ce rayonnement,  les gaz à effets de serre « piègent » ce rayonnement : la réflexion n’a pas lieu, la chaleur reste. C’est ce qui explique la hausse des températures.</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Ces gaz à effet de serre proviennent des activités humaines. Notamment, les énergies fossiles (pétrole, charbon, gaz) émettent du CO2, l’élevage intensif émet du méthane. </a:t>
            </a:r>
          </a:p>
          <a:p>
            <a:pPr lvl="0"/>
            <a:endParaRPr lang="fr-FR" dirty="0"/>
          </a:p>
        </p:txBody>
      </p:sp>
      <p:sp>
        <p:nvSpPr>
          <p:cNvPr id="4" name="Google Shape;428;p20:notes">
            <a:extLst>
              <a:ext uri="{FF2B5EF4-FFF2-40B4-BE49-F238E27FC236}">
                <a16:creationId xmlns:a16="http://schemas.microsoft.com/office/drawing/2014/main" id="{6FDCA4CB-E4C4-1964-0D08-4DD5B2535D59}"/>
              </a:ext>
            </a:extLst>
          </p:cNvPr>
          <p:cNvSpPr txBox="1"/>
          <p:nvPr/>
        </p:nvSpPr>
        <p:spPr>
          <a:xfrm>
            <a:off x="4023990" y="9721105"/>
            <a:ext cx="3078428" cy="513408"/>
          </a:xfrm>
          <a:prstGeom prst="rect">
            <a:avLst/>
          </a:prstGeom>
          <a:noFill/>
          <a:ln cap="flat">
            <a:noFill/>
          </a:ln>
        </p:spPr>
        <p:txBody>
          <a:bodyPr vert="horz" wrap="square" lIns="99047" tIns="49496" rIns="99047" bIns="49496"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C6FA45-B868-4288-A951-F39C9AD8232F}" type="slidenum">
              <a:t>6</a:t>
            </a:fld>
            <a:endParaRPr lang="fr-FR" sz="1300" b="0" i="0" u="none" strike="noStrike" kern="0" cap="none" spc="0" baseline="0">
              <a:solidFill>
                <a:srgbClr val="000000"/>
              </a:solidFill>
              <a:uFillTx/>
              <a:latin typeface="Calibri"/>
              <a:ea typeface="Calibri"/>
              <a:cs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75B040-974F-E9CA-3534-EEAC9D1E9A72}"/>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14D81FEA-249E-BE79-28AA-2A2FB2F1986A}"/>
              </a:ext>
            </a:extLst>
          </p:cNvPr>
          <p:cNvSpPr txBox="1">
            <a:spLocks noGrp="1"/>
          </p:cNvSpPr>
          <p:nvPr>
            <p:ph type="body" sz="quarter" idx="1"/>
          </p:nvPr>
        </p:nvSpPr>
        <p:spPr/>
        <p:txBody>
          <a:bodyPr/>
          <a:lstStyle/>
          <a:p>
            <a:r>
              <a:rPr lang="fr-FR" sz="1400" dirty="0">
                <a:effectLst/>
                <a:latin typeface="Calibri" panose="020F0502020204030204" pitchFamily="34" charset="0"/>
                <a:ea typeface="Calibri" panose="020F0502020204030204" pitchFamily="34" charset="0"/>
                <a:cs typeface="Times New Roman" panose="02020603050405020304" pitchFamily="18" charset="0"/>
              </a:rPr>
              <a:t>Cette hausse est très clairement documentée. On voit dans cette infographie animée la courbe des températures moyenne planétaire depuis 1950 : la courbe se décale à droite (+1° environ donc),  notamment depuis les années 1970 et surtout depuis les années 2000.</a:t>
            </a:r>
          </a:p>
          <a:p>
            <a:pPr lvl="0"/>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cs typeface="Calibri"/>
              </a:rPr>
              <a:t>source : Nasa Climate change, </a:t>
            </a:r>
            <a:r>
              <a:rPr lang="en-US" dirty="0">
                <a:hlinkClick r:id="rId3"/>
              </a:rPr>
              <a:t>https://youtu.be/haBG2IIbwbA</a:t>
            </a:r>
            <a:endParaRPr lang="en-US" dirty="0"/>
          </a:p>
          <a:p>
            <a:pPr marL="171450" indent="-171450">
              <a:buFontTx/>
              <a:buChar char="-"/>
            </a:pPr>
            <a:endParaRPr lang="en-US" dirty="0"/>
          </a:p>
          <a:p>
            <a:pPr marL="171450" indent="-171450">
              <a:buFontTx/>
              <a:buChar char="-"/>
            </a:pPr>
            <a:endParaRPr lang="en-US" dirty="0"/>
          </a:p>
          <a:p>
            <a:pPr marL="171450" indent="-171450">
              <a:buFontTx/>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Une autre infographie, particulièrement explicite, (source : NASA) qui remonte jusqu’au début du XIXème siècle sur les variations de la température</a:t>
            </a:r>
            <a:endParaRPr lang="en-US" dirty="0"/>
          </a:p>
          <a:p>
            <a:endParaRPr lang="en-US" dirty="0">
              <a:cs typeface="Calibri"/>
            </a:endParaRPr>
          </a:p>
        </p:txBody>
      </p:sp>
    </p:spTree>
    <p:extLst>
      <p:ext uri="{BB962C8B-B14F-4D97-AF65-F5344CB8AC3E}">
        <p14:creationId xmlns:p14="http://schemas.microsoft.com/office/powerpoint/2010/main" val="2258741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Il est important de comprendre que les différents problèmes écologiques qui se posent sont </a:t>
            </a:r>
            <a:r>
              <a:rPr lang="fr-FR" sz="1100" u="sng" dirty="0">
                <a:effectLst/>
                <a:latin typeface="Calibri" panose="020F0502020204030204" pitchFamily="34" charset="0"/>
                <a:ea typeface="Calibri" panose="020F0502020204030204" pitchFamily="34" charset="0"/>
                <a:cs typeface="Times New Roman" panose="02020603050405020304" pitchFamily="18" charset="0"/>
              </a:rPr>
              <a:t>liés, et même interdépendants.</a:t>
            </a:r>
            <a:r>
              <a:rPr lang="fr-FR" sz="1100" dirty="0">
                <a:effectLst/>
                <a:latin typeface="Calibri" panose="020F0502020204030204" pitchFamily="34" charset="0"/>
                <a:ea typeface="Calibri" panose="020F0502020204030204" pitchFamily="34" charset="0"/>
                <a:cs typeface="Times New Roman" panose="02020603050405020304" pitchFamily="18" charset="0"/>
              </a:rPr>
              <a:t> Plusieurs remarques à ce sujet : </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Le réchauffement climatique est souvent présenté comme le principal problème à résoudre, parfois le seul (l’adjectif « climatique » remplace souvent l’adjectif « écologique »). Grosse erreur ! </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En réalité, il est lié aux autres et cela change la façon de le résoudre : une lutte contre le réchauffement climatique qui ne tient pas compte de la biodiversité risque tout simplement…. d’échouer. Il ne suffit pas de faire du « bas carbone ». </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Donc on ne peut pas résoudre les problèmes les uns après les autres : il faut construire une réponse globale. </a:t>
            </a:r>
          </a:p>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Prenons un exemple : </a:t>
            </a:r>
          </a:p>
          <a:p>
            <a:endParaRPr lang="fr-FR" dirty="0"/>
          </a:p>
        </p:txBody>
      </p:sp>
    </p:spTree>
    <p:extLst>
      <p:ext uri="{BB962C8B-B14F-4D97-AF65-F5344CB8AC3E}">
        <p14:creationId xmlns:p14="http://schemas.microsoft.com/office/powerpoint/2010/main" val="542459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A gauche, la situation avant le réchauffement climatique :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L’océan « digère » une quantité de CO2 qui lui est tolérable = les poissons, les coraux… absorbent le CO2 qui est encore en quantité limité.  L’acidification est raisonnable, la situation est à l’équilibre.  La biodiversité se porte bien, l’océan joue son rôle de puit de carbone et limite ainsi l’émission de GES. Il est pourvoyeur de ressources pour l’humanité.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A droite, rien ne va plus.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L’océan reçoit trop de CO2, il sature. L’acidification est trop forte : la biodiversité s’amoindrit, ne joue plus son rôle absorbant et fournit de moins en moins de ressources. Le CO2 stagne donc dans l’atmosphère et favorise encore plus le réchauffement.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10</a:t>
            </a:fld>
            <a:endParaRPr lang="fr-FR"/>
          </a:p>
        </p:txBody>
      </p:sp>
    </p:spTree>
    <p:extLst>
      <p:ext uri="{BB962C8B-B14F-4D97-AF65-F5344CB8AC3E}">
        <p14:creationId xmlns:p14="http://schemas.microsoft.com/office/powerpoint/2010/main" val="2274185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Les limites sont un phénomène complexe à appréhender à cause de l’effet « jusque là, ça va ». En effet, on peut s’approcher des limites sans véritablement en ressentir les effets.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Comparaison intéressante avec une assiette qu’on pousserait d’une table dans le noir : on la pousse, on la pousse, on la pousse…. Tout va bien jusqu’au moment (imprévisible) où ça ne va plus du tout.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Ce sont ces effets de seuils qui inquiètent beaucoup les scientifiques aujourd’hui. Par exemple avec la fonte du permafrost : à un certain niveau de réchauffement climatique, le permafrost va entièrement fondre, libérant des quantités très importantes de GES, ce qui pourrait à nouveau accentuer le problème du réchauffement climatique.   </a:t>
            </a:r>
          </a:p>
          <a:p>
            <a:endParaRPr lang="fr-FR" dirty="0"/>
          </a:p>
        </p:txBody>
      </p:sp>
    </p:spTree>
    <p:extLst>
      <p:ext uri="{BB962C8B-B14F-4D97-AF65-F5344CB8AC3E}">
        <p14:creationId xmlns:p14="http://schemas.microsoft.com/office/powerpoint/2010/main" val="2203005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Selon les choix de société que nous allons faire, les scénarios (en termes de réchauffement climatique) varient considérablement. </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Les scénarios bleus tablent sur une réduction des GES plus ou moins rapide et drastique, qui permettent d’envisager un réchauffement limité (entre +1,9 et +2,5)</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Le scénario orange imagine une poursuite des tendances actuelles, avec une baisse tardive des émissions de GES. Le réchauffement pourrait attendre les +4,5°</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Les scénarios orange et rouge foncé imaginent une accentuation des émissions de GES, avec un emballement des températures jusqu’à +8° </a:t>
            </a:r>
          </a:p>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Il semble très important d’insister sur ce point : nous sommes encore à l’époque des choix !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12</a:t>
            </a:fld>
            <a:endParaRPr lang="fr-FR"/>
          </a:p>
        </p:txBody>
      </p:sp>
    </p:spTree>
    <p:extLst>
      <p:ext uri="{BB962C8B-B14F-4D97-AF65-F5344CB8AC3E}">
        <p14:creationId xmlns:p14="http://schemas.microsoft.com/office/powerpoint/2010/main" val="2917350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a:xfrm>
            <a:off x="685800" y="4400550"/>
            <a:ext cx="5486400" cy="3600450"/>
          </a:xfrm>
        </p:spPr>
        <p:txBody>
          <a:bodyPr/>
          <a:lstStyle/>
          <a:p>
            <a:pPr algn="just">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Ils sont multiples et nous ne sommes pas tous égaux face à eux. </a:t>
            </a:r>
          </a:p>
          <a:p>
            <a:pPr algn="just">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1</a:t>
            </a:r>
            <a:r>
              <a:rPr lang="fr-FR" sz="1600" baseline="30000" dirty="0">
                <a:effectLst/>
                <a:latin typeface="Calibri" panose="020F0502020204030204" pitchFamily="34" charset="0"/>
                <a:ea typeface="Calibri" panose="020F0502020204030204" pitchFamily="34" charset="0"/>
                <a:cs typeface="Times New Roman" panose="02020603050405020304" pitchFamily="18" charset="0"/>
              </a:rPr>
              <a:t>er</a:t>
            </a:r>
            <a:r>
              <a:rPr lang="fr-FR" sz="1600" dirty="0">
                <a:effectLst/>
                <a:latin typeface="Calibri" panose="020F0502020204030204" pitchFamily="34" charset="0"/>
                <a:ea typeface="Calibri" panose="020F0502020204030204" pitchFamily="34" charset="0"/>
                <a:cs typeface="Times New Roman" panose="02020603050405020304" pitchFamily="18" charset="0"/>
              </a:rPr>
              <a:t> risque : « l’apartheid climatique », c’est-à-dire un monde où une grande partie de l’humanité se retrouve dans une zone où les températures sont plus d’un mois par an </a:t>
            </a:r>
            <a:r>
              <a:rPr lang="fr-FR" sz="1600" b="1" u="sng" dirty="0">
                <a:effectLst/>
                <a:latin typeface="Calibri" panose="020F0502020204030204" pitchFamily="34" charset="0"/>
                <a:ea typeface="Calibri" panose="020F0502020204030204" pitchFamily="34" charset="0"/>
                <a:cs typeface="Times New Roman" panose="02020603050405020304" pitchFamily="18" charset="0"/>
              </a:rPr>
              <a:t>non supportables par un être humain. </a:t>
            </a:r>
            <a:r>
              <a:rPr lang="fr-FR" sz="1600" dirty="0">
                <a:effectLst/>
                <a:latin typeface="Calibri" panose="020F0502020204030204" pitchFamily="34" charset="0"/>
                <a:ea typeface="Calibri" panose="020F0502020204030204" pitchFamily="34" charset="0"/>
                <a:cs typeface="Times New Roman" panose="02020603050405020304" pitchFamily="18" charset="0"/>
              </a:rPr>
              <a:t>On voit sur l’infographie que ce périmètre est nettement plus important dans un monde à +4°. </a:t>
            </a:r>
          </a:p>
          <a:p>
            <a:pPr algn="just">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2</a:t>
            </a:r>
            <a:r>
              <a:rPr lang="fr-FR" sz="1600" baseline="30000" dirty="0">
                <a:effectLst/>
                <a:latin typeface="Calibri" panose="020F0502020204030204" pitchFamily="34" charset="0"/>
                <a:ea typeface="Calibri" panose="020F0502020204030204" pitchFamily="34" charset="0"/>
                <a:cs typeface="Times New Roman" panose="02020603050405020304" pitchFamily="18" charset="0"/>
              </a:rPr>
              <a:t>ème</a:t>
            </a:r>
            <a:r>
              <a:rPr lang="fr-FR" sz="1600" dirty="0">
                <a:effectLst/>
                <a:latin typeface="Calibri" panose="020F0502020204030204" pitchFamily="34" charset="0"/>
                <a:ea typeface="Calibri" panose="020F0502020204030204" pitchFamily="34" charset="0"/>
                <a:cs typeface="Times New Roman" panose="02020603050405020304" pitchFamily="18" charset="0"/>
              </a:rPr>
              <a:t> risque : les catastrophes naturelles, et par exemple une hausse très importante des précipitations. Là aussi, il faut souligner que toutes les zones du monde ne sont pas confrontées aux mêmes risques.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13</a:t>
            </a:fld>
            <a:endParaRPr lang="fr-FR"/>
          </a:p>
        </p:txBody>
      </p:sp>
    </p:spTree>
    <p:extLst>
      <p:ext uri="{BB962C8B-B14F-4D97-AF65-F5344CB8AC3E}">
        <p14:creationId xmlns:p14="http://schemas.microsoft.com/office/powerpoint/2010/main" val="324392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FR" sz="1800" dirty="0">
                <a:effectLst/>
                <a:latin typeface="Calibri" panose="020F0502020204030204" pitchFamily="34" charset="0"/>
                <a:ea typeface="Calibri" panose="020F0502020204030204" pitchFamily="34" charset="0"/>
                <a:cs typeface="Times New Roman" panose="02020603050405020304" pitchFamily="18" charset="0"/>
              </a:rPr>
              <a:t>Les risques sont eux aussi d’une intensité variable en fonction du réchauffement, et sont liés entre eux : par exemple un réchauffement de +2° engendre une hausse des feux de forêt et un début d’instabilité dans l’approvisionnement alimentaire.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14</a:t>
            </a:fld>
            <a:endParaRPr lang="fr-FR"/>
          </a:p>
        </p:txBody>
      </p:sp>
    </p:spTree>
    <p:extLst>
      <p:ext uri="{BB962C8B-B14F-4D97-AF65-F5344CB8AC3E}">
        <p14:creationId xmlns:p14="http://schemas.microsoft.com/office/powerpoint/2010/main" val="35307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endParaRPr lang="fr-FR" dirty="0"/>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L’idée est ici de lister assez rapidement toutes les composantes de la « cascade des responsabilités » afin de déconstruire quelques idées reçues qui visent souvent un seul coupable (le consommateur, la Chine, les industries pétrolières….) alors qu’en réalité, les acteurs sont extrêmement nombreux et jouent parfois sur plusieurs tableaux.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L’idée n’est pas ici de hiérarchiser finement les responsabilités, mais d’aboutir au panorama le plus complet possible. L’ordre choisi est plutôt du plus au moins évident. </a:t>
            </a:r>
          </a:p>
          <a:p>
            <a:pPr algn="just">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On verra aussi en fin de section qui n’est pas responsable et qui cherche à arranger les choses….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15</a:t>
            </a:fld>
            <a:endParaRPr lang="fr-FR"/>
          </a:p>
        </p:txBody>
      </p:sp>
    </p:spTree>
    <p:extLst>
      <p:ext uri="{BB962C8B-B14F-4D97-AF65-F5344CB8AC3E}">
        <p14:creationId xmlns:p14="http://schemas.microsoft.com/office/powerpoint/2010/main" val="2114772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01B6D5-5D08-1637-FCC0-7A3F6547BB50}"/>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3C0BC21C-AC89-3116-A03E-863B48D15766}"/>
              </a:ext>
            </a:extLst>
          </p:cNvPr>
          <p:cNvSpPr txBox="1">
            <a:spLocks noGrp="1"/>
          </p:cNvSpPr>
          <p:nvPr>
            <p:ph type="body" sz="quarter" idx="1"/>
          </p:nvPr>
        </p:nvSpPr>
        <p:spPr/>
        <p:txBody>
          <a:bodyPr/>
          <a:lstStyle/>
          <a:p>
            <a:pPr marL="285750" indent="-285750">
              <a:spcAft>
                <a:spcPts val="800"/>
              </a:spcAft>
              <a:buFont typeface="Arial" panose="020B0604020202020204" pitchFamily="34" charset="0"/>
              <a:buChar char="•"/>
            </a:pPr>
            <a:r>
              <a:rPr lang="fr-FR" sz="1400" dirty="0">
                <a:effectLst/>
                <a:latin typeface="Calibri" panose="020F0502020204030204" pitchFamily="34" charset="0"/>
                <a:ea typeface="Calibri" panose="020F0502020204030204" pitchFamily="34" charset="0"/>
                <a:cs typeface="Times New Roman" panose="02020603050405020304" pitchFamily="18" charset="0"/>
              </a:rPr>
              <a:t>Les industries pétrolières : Total, British Petroleum, </a:t>
            </a:r>
            <a:r>
              <a:rPr lang="fr-FR" sz="1400" dirty="0" err="1">
                <a:effectLst/>
                <a:latin typeface="Calibri" panose="020F0502020204030204" pitchFamily="34" charset="0"/>
                <a:ea typeface="Calibri" panose="020F0502020204030204" pitchFamily="34" charset="0"/>
                <a:cs typeface="Times New Roman" panose="02020603050405020304" pitchFamily="18" charset="0"/>
              </a:rPr>
              <a:t>Pétrochina</a:t>
            </a:r>
            <a:r>
              <a:rPr lang="fr-FR" sz="1400" dirty="0">
                <a:effectLst/>
                <a:latin typeface="Calibri" panose="020F0502020204030204" pitchFamily="34" charset="0"/>
                <a:ea typeface="Calibri" panose="020F0502020204030204" pitchFamily="34" charset="0"/>
                <a:cs typeface="Times New Roman" panose="02020603050405020304" pitchFamily="18" charset="0"/>
              </a:rPr>
              <a:t>… on estime qu’une centaine d’industries sont responsables de 70% des émissions de GES. </a:t>
            </a:r>
          </a:p>
          <a:p>
            <a:pPr marL="285750" indent="-285750">
              <a:spcAft>
                <a:spcPts val="800"/>
              </a:spcAft>
              <a:buFont typeface="Arial" panose="020B0604020202020204" pitchFamily="34" charset="0"/>
              <a:buChar char="•"/>
            </a:pPr>
            <a:r>
              <a:rPr lang="fr-FR" sz="1400" dirty="0">
                <a:effectLst/>
                <a:latin typeface="Calibri" panose="020F0502020204030204" pitchFamily="34" charset="0"/>
                <a:ea typeface="Calibri" panose="020F0502020204030204" pitchFamily="34" charset="0"/>
                <a:cs typeface="Times New Roman" panose="02020603050405020304" pitchFamily="18" charset="0"/>
              </a:rPr>
              <a:t>Les multinationales : Clientes des industries précédentes. Elle sont responsable de la situation par ce qu’elles fabriquent (biens de consommation : ordinateurs, textiles, électro-ménager, équipements, engrais…. Mais aussi agro-industrie) et par la manière dont elles le fabriquent (délocalisation) / le conditionnent (plastique) / la gestion du cycle de vie (déchets). </a:t>
            </a:r>
          </a:p>
          <a:p>
            <a:pPr marL="285750" indent="-285750">
              <a:spcAft>
                <a:spcPts val="800"/>
              </a:spcAft>
              <a:buFont typeface="Arial" panose="020B0604020202020204" pitchFamily="34" charset="0"/>
              <a:buChar char="•"/>
            </a:pPr>
            <a:r>
              <a:rPr lang="fr-FR" sz="1400" dirty="0">
                <a:effectLst/>
                <a:latin typeface="Calibri" panose="020F0502020204030204" pitchFamily="34" charset="0"/>
                <a:ea typeface="Calibri" panose="020F0502020204030204" pitchFamily="34" charset="0"/>
                <a:cs typeface="Times New Roman" panose="02020603050405020304" pitchFamily="18" charset="0"/>
              </a:rPr>
              <a:t>Les consommateurs (surtout des pays riches) : qui… consomment… et donc entretiennent la croissance de ces industries. On apparente souvent la consommation à une addiction.</a:t>
            </a:r>
          </a:p>
          <a:p>
            <a:endParaRPr lang="fr-FR" dirty="0"/>
          </a:p>
        </p:txBody>
      </p:sp>
      <p:sp>
        <p:nvSpPr>
          <p:cNvPr id="4" name="Espace réservé du numéro de diapositive 3">
            <a:extLst>
              <a:ext uri="{FF2B5EF4-FFF2-40B4-BE49-F238E27FC236}">
                <a16:creationId xmlns:a16="http://schemas.microsoft.com/office/drawing/2014/main" id="{C35857FA-9321-07B7-7C6C-442EB3826E7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12B637D-14D4-4A48-9ECD-2F7149A258D1}" type="slidenum">
              <a:t>16</a:t>
            </a:fld>
            <a:endParaRPr lang="fr-FR"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marL="285750" indent="-285750">
              <a:spcAft>
                <a:spcPts val="800"/>
              </a:spcAft>
              <a:buFont typeface="Arial" panose="020B0604020202020204" pitchFamily="34" charset="0"/>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Les banques : l’extraction pétrolière est extrêmement coûteuse. Les banques financent les projets des industries pétrolières, même les plus destructrices </a:t>
            </a:r>
          </a:p>
          <a:p>
            <a:pPr marL="285750" indent="-285750">
              <a:spcAft>
                <a:spcPts val="800"/>
              </a:spcAft>
              <a:buFont typeface="Arial" panose="020B0604020202020204" pitchFamily="34" charset="0"/>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Les Etats : par différents biais, les Etats soutiennent ces activités. Ils peuvent subventionner certains produits (cas en France du chèque énergie), accorder des avantages fiscaux, conclure des traités qui favorisent le libre-échange (TAFTA, CETA…)</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17</a:t>
            </a:fld>
            <a:endParaRPr lang="fr-FR"/>
          </a:p>
        </p:txBody>
      </p:sp>
    </p:spTree>
    <p:extLst>
      <p:ext uri="{BB962C8B-B14F-4D97-AF65-F5344CB8AC3E}">
        <p14:creationId xmlns:p14="http://schemas.microsoft.com/office/powerpoint/2010/main" val="2251717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dirty="0">
                <a:effectLst/>
                <a:latin typeface="Calibri" panose="020F0502020204030204" pitchFamily="34" charset="0"/>
                <a:ea typeface="Calibri" panose="020F0502020204030204" pitchFamily="34" charset="0"/>
                <a:cs typeface="Times New Roman" panose="02020603050405020304" pitchFamily="18" charset="0"/>
              </a:rPr>
              <a:t>Les industries pétrolières ont deux outils très puissants (et souvent combinés) pour maintenir leurs activités en dépit des dégâts qu’elles occasionnent : </a:t>
            </a:r>
          </a:p>
          <a:p>
            <a:pPr marL="742950" lvl="1" indent="-285750">
              <a:spcAft>
                <a:spcPts val="800"/>
              </a:spcAft>
              <a:buFont typeface="Symbol" panose="05050102010706020507" pitchFamily="18" charset="2"/>
              <a:buChar char="-"/>
            </a:pPr>
            <a:r>
              <a:rPr lang="fr-FR" dirty="0">
                <a:effectLst/>
                <a:latin typeface="Arial" panose="020B0604020202020204" pitchFamily="34" charset="0"/>
                <a:ea typeface="Calibri" panose="020F0502020204030204" pitchFamily="34" charset="0"/>
                <a:cs typeface="Times New Roman" panose="02020603050405020304" pitchFamily="18" charset="0"/>
              </a:rPr>
              <a:t>Le lobbying : ce sont des « avocats » qui vont plaider la cause des industries pétrolières auprès des dirigeants pour éviter des législations trop contraignantes ou des mesures pénalisantes (taxation, quotas…) en mettant souvent en avant l’argument de la croissance et des emplois</a:t>
            </a:r>
          </a:p>
          <a:p>
            <a:pPr marL="742950" lvl="1" indent="-285750">
              <a:spcAft>
                <a:spcPts val="800"/>
              </a:spcAft>
              <a:buFont typeface="Symbol" panose="05050102010706020507" pitchFamily="18" charset="2"/>
              <a:buChar char="-"/>
            </a:pPr>
            <a:r>
              <a:rPr lang="fr-FR" dirty="0">
                <a:effectLst/>
                <a:latin typeface="Arial" panose="020B0604020202020204" pitchFamily="34" charset="0"/>
                <a:ea typeface="Calibri" panose="020F0502020204030204" pitchFamily="34" charset="0"/>
                <a:cs typeface="Times New Roman" panose="02020603050405020304" pitchFamily="18" charset="0"/>
              </a:rPr>
              <a:t>La désinformation : dans cette stratégie, certains lobbyistes n’hésitent pas à faire circuler des informations fausses, en allant jusqu’à la corruption de scientifiques, par exemple pour nier la gravité du réchauffement climatique. </a:t>
            </a:r>
          </a:p>
          <a:p>
            <a:pPr>
              <a:spcAft>
                <a:spcPts val="800"/>
              </a:spcAft>
            </a:pPr>
            <a:r>
              <a:rPr lang="fr-FR" sz="1100" b="1" dirty="0">
                <a:solidFill>
                  <a:srgbClr val="7030A0"/>
                </a:solidFill>
                <a:effectLst/>
                <a:latin typeface="Cascadia Code" panose="020B0609020000020004" pitchFamily="49"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18</a:t>
            </a:fld>
            <a:endParaRPr lang="fr-FR"/>
          </a:p>
        </p:txBody>
      </p:sp>
    </p:spTree>
    <p:extLst>
      <p:ext uri="{BB962C8B-B14F-4D97-AF65-F5344CB8AC3E}">
        <p14:creationId xmlns:p14="http://schemas.microsoft.com/office/powerpoint/2010/main" val="537090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Les individus les plus riches ont une responsabilité particulière : leur position sociale les érige en modèle à suivre et à imiter (démonstration faite par le sociologue Veblen). Et comme cette catégorie se livre massivement à la « consommation ostentatoire », c’est aussi l’horizon qu’elle fixe à toutes les autres. </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Si les stars du monde entier se faisaient photographier en train de faire du vélo et du jardinage plutôt que du jet-ski et des tours du monde en avion privés….</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19</a:t>
            </a:fld>
            <a:endParaRPr lang="fr-FR"/>
          </a:p>
        </p:txBody>
      </p:sp>
    </p:spTree>
    <p:extLst>
      <p:ext uri="{BB962C8B-B14F-4D97-AF65-F5344CB8AC3E}">
        <p14:creationId xmlns:p14="http://schemas.microsoft.com/office/powerpoint/2010/main" val="805270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FR" sz="1800" dirty="0">
                <a:effectLst/>
                <a:latin typeface="Calibri" panose="020F0502020204030204" pitchFamily="34" charset="0"/>
                <a:ea typeface="Calibri" panose="020F0502020204030204" pitchFamily="34" charset="0"/>
                <a:cs typeface="Times New Roman" panose="02020603050405020304" pitchFamily="18" charset="0"/>
              </a:rPr>
              <a:t>La consommation est globalement le fait de la tranche la plus aisée de la population. C’est aussi celle qui a le plus de moyen pour se mettre à l’abri des conséquences du réchauffement climatique.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20</a:t>
            </a:fld>
            <a:endParaRPr lang="fr-FR"/>
          </a:p>
        </p:txBody>
      </p:sp>
    </p:spTree>
    <p:extLst>
      <p:ext uri="{BB962C8B-B14F-4D97-AF65-F5344CB8AC3E}">
        <p14:creationId xmlns:p14="http://schemas.microsoft.com/office/powerpoint/2010/main" val="1886412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Il ne s’agit pas ici de pointer du doigt des responsabilités individuelles, mais simplement de prendre conscience de notre façon de vivre.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21</a:t>
            </a:fld>
            <a:endParaRPr lang="fr-FR"/>
          </a:p>
        </p:txBody>
      </p:sp>
    </p:spTree>
    <p:extLst>
      <p:ext uri="{BB962C8B-B14F-4D97-AF65-F5344CB8AC3E}">
        <p14:creationId xmlns:p14="http://schemas.microsoft.com/office/powerpoint/2010/main" val="3892729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71F31D-23CF-F333-C038-A01ADCC72323}"/>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8828FF9C-A660-D178-36DF-5A6B8DB09E13}"/>
              </a:ext>
            </a:extLst>
          </p:cNvPr>
          <p:cNvSpPr txBox="1">
            <a:spLocks noGrp="1"/>
          </p:cNvSpPr>
          <p:nvPr>
            <p:ph type="body" sz="quarter"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Exemple 1 : notre « illettrisme » énergétique</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Sur le plan énergétique, nous sommes illettrés, en particulier dans les pays riches : nous ne sommes plus capables de lire le coût énergétique des actions que nous menons au quotidien, nous ne nous en rendons plus compte. </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L’exemple du grille-pain qui consomme plus d’énergie que n’arrive à produire l’un des plus puissants cyclistes du monde est de ce point de vue très éclairant. </a:t>
            </a:r>
          </a:p>
          <a:p>
            <a:pPr lvl="0"/>
            <a:endParaRPr lang="fr-FR" dirty="0"/>
          </a:p>
        </p:txBody>
      </p:sp>
      <p:sp>
        <p:nvSpPr>
          <p:cNvPr id="4" name="Espace réservé du numéro de diapositive 3">
            <a:extLst>
              <a:ext uri="{FF2B5EF4-FFF2-40B4-BE49-F238E27FC236}">
                <a16:creationId xmlns:a16="http://schemas.microsoft.com/office/drawing/2014/main" id="{B700EDFF-24EE-245A-815A-96471646A4F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C355BB-1B2A-40C1-80F0-2D587A2C62D0}" type="slidenum">
              <a:t>22</a:t>
            </a:fld>
            <a:endParaRPr lang="fr-FR" sz="13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E21A10-3BD3-EE58-89DD-C035F690FDBD}"/>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9CCD4B5D-1968-2341-F13D-143B6EC20959}"/>
              </a:ext>
            </a:extLst>
          </p:cNvPr>
          <p:cNvSpPr txBox="1">
            <a:spLocks noGrp="1"/>
          </p:cNvSpPr>
          <p:nvPr>
            <p:ph type="body" sz="quarter"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Quelques équivalences qui font réfléchir et nous rappelle que notre mode de vie selon les standards occidentaux équivaudrait à 500 esclaves énergétiques par personne…..</a:t>
            </a:r>
          </a:p>
        </p:txBody>
      </p:sp>
      <p:sp>
        <p:nvSpPr>
          <p:cNvPr id="4" name="Espace réservé du numéro de diapositive 3">
            <a:extLst>
              <a:ext uri="{FF2B5EF4-FFF2-40B4-BE49-F238E27FC236}">
                <a16:creationId xmlns:a16="http://schemas.microsoft.com/office/drawing/2014/main" id="{BD869D25-189E-0C4F-56E1-E853D12C4C3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FEE4CC-FD7F-4985-AE2A-02262F65B64B}" type="slidenum">
              <a:t>23</a:t>
            </a:fld>
            <a:endParaRPr lang="fr-FR" sz="13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Ce petit reportage de France 3 nous rappelle que pour produire du lait, il faut faire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véler</a:t>
            </a:r>
            <a:r>
              <a:rPr lang="fr-FR" sz="1800" dirty="0">
                <a:effectLst/>
                <a:latin typeface="Calibri" panose="020F0502020204030204" pitchFamily="34" charset="0"/>
                <a:ea typeface="Calibri" panose="020F0502020204030204" pitchFamily="34" charset="0"/>
                <a:cs typeface="Times New Roman" panose="02020603050405020304" pitchFamily="18" charset="0"/>
              </a:rPr>
              <a:t> une vache, et la séparer de son veau pratiquement à la naissance de ce dernier. Combien parmi nous ont conscience de cela ? </a:t>
            </a:r>
          </a:p>
          <a:p>
            <a:pPr>
              <a:spcAft>
                <a:spcPts val="800"/>
              </a:spcAft>
            </a:pPr>
            <a:r>
              <a:rPr lang="fr-FR" sz="1800" dirty="0">
                <a:solidFill>
                  <a:srgbClr val="000000"/>
                </a:solidFill>
                <a:effectLst/>
                <a:latin typeface="Gill Sans MT" panose="020B0502020104020203" pitchFamily="34" charset="0"/>
                <a:ea typeface="Calibri" panose="020F0502020204030204" pitchFamily="34" charset="0"/>
                <a:cs typeface="Calibri Light" panose="020F0302020204030204" pitchFamily="34" charset="0"/>
              </a:rPr>
              <a:t>Rappeler ici que la civilisation thermo-industrielle est l’une des rares à ne pas reconnaître son interdépendance avec le reste du vivant. La plupart des autres civilisation ont ou avaient des pratiques rituelles ou symboliques pour marquer leur dépendance avec leur environnement.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24</a:t>
            </a:fld>
            <a:endParaRPr lang="fr-FR"/>
          </a:p>
        </p:txBody>
      </p:sp>
    </p:spTree>
    <p:extLst>
      <p:ext uri="{BB962C8B-B14F-4D97-AF65-F5344CB8AC3E}">
        <p14:creationId xmlns:p14="http://schemas.microsoft.com/office/powerpoint/2010/main" val="2898819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Des historiens ont récemment montré que l’une des caractéristiques de l’époque moderne réside dans le fait que (dans le monde occidental) toutes les catégories sociales, tous les partis politiques…. se sont données comme horizon l’abondance.</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Nous ne voulons manquer de rien, c’est la condition de notre liberté.  </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Le problème c’est que cet imaginaire, ce grand rêve collectif, ne peut plus fonctionner aujourd’hui….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25</a:t>
            </a:fld>
            <a:endParaRPr lang="fr-FR"/>
          </a:p>
        </p:txBody>
      </p:sp>
    </p:spTree>
    <p:extLst>
      <p:ext uri="{BB962C8B-B14F-4D97-AF65-F5344CB8AC3E}">
        <p14:creationId xmlns:p14="http://schemas.microsoft.com/office/powerpoint/2010/main" val="3215996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Au terme de cette séquence, il semble très important de citer celles et ceux qui, par leurs actions ou leur mode de vie, sont des freins à la dynamique de dégradation que l’on a décrite jusque ici. </a:t>
            </a:r>
          </a:p>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On peut citer quelques grandes catégories d’acteur :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des scientifiques (les membres du GIEC par exemple),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les populations qui ont un mode de vie sobre (l’exemple du </a:t>
            </a:r>
            <a:r>
              <a:rPr lang="fr-FR" sz="1100" dirty="0" err="1">
                <a:effectLst/>
                <a:latin typeface="Arial" panose="020B0604020202020204" pitchFamily="34" charset="0"/>
                <a:ea typeface="Calibri" panose="020F0502020204030204" pitchFamily="34" charset="0"/>
                <a:cs typeface="Times New Roman" panose="02020603050405020304" pitchFamily="18" charset="0"/>
              </a:rPr>
              <a:t>Bouthan</a:t>
            </a:r>
            <a:r>
              <a:rPr lang="fr-FR" sz="1100" dirty="0">
                <a:effectLst/>
                <a:latin typeface="Arial" panose="020B0604020202020204" pitchFamily="34" charset="0"/>
                <a:ea typeface="Calibri" panose="020F0502020204030204" pitchFamily="34" charset="0"/>
                <a:cs typeface="Times New Roman" panose="02020603050405020304" pitchFamily="18" charset="0"/>
              </a:rPr>
              <a:t>, qui refuse la croissance et mise sur le « bonheur national brut » est intéressant à citer),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des populations qui ont des actions de réparation / de préservation de l’environnement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des associations, des ONG…. </a:t>
            </a:r>
          </a:p>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On peut également citer des modes de vie qui évoluent, preuve que les comportements peuvent changer : </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fly-shame</a:t>
            </a:r>
            <a:r>
              <a:rPr lang="fr-FR" sz="1100" dirty="0">
                <a:effectLst/>
                <a:latin typeface="Calibri" panose="020F0502020204030204" pitchFamily="34" charset="0"/>
                <a:ea typeface="Calibri" panose="020F0502020204030204" pitchFamily="34" charset="0"/>
                <a:cs typeface="Times New Roman" panose="02020603050405020304" pitchFamily="18" charset="0"/>
              </a:rPr>
              <a:t>, végétarisme….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26</a:t>
            </a:fld>
            <a:endParaRPr lang="fr-FR"/>
          </a:p>
        </p:txBody>
      </p:sp>
    </p:spTree>
    <p:extLst>
      <p:ext uri="{BB962C8B-B14F-4D97-AF65-F5344CB8AC3E}">
        <p14:creationId xmlns:p14="http://schemas.microsoft.com/office/powerpoint/2010/main" val="3256822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27</a:t>
            </a:fld>
            <a:endParaRPr lang="fr-FR"/>
          </a:p>
        </p:txBody>
      </p:sp>
    </p:spTree>
    <p:extLst>
      <p:ext uri="{BB962C8B-B14F-4D97-AF65-F5344CB8AC3E}">
        <p14:creationId xmlns:p14="http://schemas.microsoft.com/office/powerpoint/2010/main" val="3815821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28</a:t>
            </a:fld>
            <a:endParaRPr lang="fr-FR"/>
          </a:p>
        </p:txBody>
      </p:sp>
    </p:spTree>
    <p:extLst>
      <p:ext uri="{BB962C8B-B14F-4D97-AF65-F5344CB8AC3E}">
        <p14:creationId xmlns:p14="http://schemas.microsoft.com/office/powerpoint/2010/main" val="2017897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29</a:t>
            </a:fld>
            <a:endParaRPr lang="fr-FR"/>
          </a:p>
        </p:txBody>
      </p:sp>
    </p:spTree>
    <p:extLst>
      <p:ext uri="{BB962C8B-B14F-4D97-AF65-F5344CB8AC3E}">
        <p14:creationId xmlns:p14="http://schemas.microsoft.com/office/powerpoint/2010/main" val="19726381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30</a:t>
            </a:fld>
            <a:endParaRPr lang="fr-FR"/>
          </a:p>
        </p:txBody>
      </p:sp>
    </p:spTree>
    <p:extLst>
      <p:ext uri="{BB962C8B-B14F-4D97-AF65-F5344CB8AC3E}">
        <p14:creationId xmlns:p14="http://schemas.microsoft.com/office/powerpoint/2010/main" val="41798578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Dans cette section, on se propose d’étudier les 3 grands types de réponses qui sont souvent mis en avant dans le débat public. L’idée est de les présenter et d’entrevoir leurs implications, car il n’y a pas de solution parfaite. </a:t>
            </a:r>
          </a:p>
          <a:p>
            <a:endParaRPr lang="fr-FR" dirty="0"/>
          </a:p>
        </p:txBody>
      </p:sp>
      <p:sp>
        <p:nvSpPr>
          <p:cNvPr id="4" name="Espace réservé du numéro de diapositive 3"/>
          <p:cNvSpPr>
            <a:spLocks noGrp="1"/>
          </p:cNvSpPr>
          <p:nvPr>
            <p:ph type="sldNum" sz="quarter" idx="5"/>
          </p:nvPr>
        </p:nvSpPr>
        <p:spPr>
          <a:xfrm>
            <a:off x="3884608" y="8697400"/>
            <a:ext cx="2971800" cy="458791"/>
          </a:xfrm>
        </p:spPr>
        <p:txBody>
          <a:bodyPr/>
          <a:lstStyle/>
          <a:p>
            <a:pPr lvl="0"/>
            <a:fld id="{BE839867-8330-476A-A241-02ED0227C128}" type="slidenum">
              <a:rPr lang="fr-FR" smtClean="0"/>
              <a:t>31</a:t>
            </a:fld>
            <a:endParaRPr lang="fr-FR"/>
          </a:p>
        </p:txBody>
      </p:sp>
    </p:spTree>
    <p:extLst>
      <p:ext uri="{BB962C8B-B14F-4D97-AF65-F5344CB8AC3E}">
        <p14:creationId xmlns:p14="http://schemas.microsoft.com/office/powerpoint/2010/main" val="2705220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Le techno-</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solutionnisme</a:t>
            </a:r>
            <a:r>
              <a:rPr lang="fr-FR" sz="1100" dirty="0">
                <a:effectLst/>
                <a:latin typeface="Calibri" panose="020F0502020204030204" pitchFamily="34" charset="0"/>
                <a:ea typeface="Calibri" panose="020F0502020204030204" pitchFamily="34" charset="0"/>
                <a:cs typeface="Times New Roman" panose="02020603050405020304" pitchFamily="18" charset="0"/>
              </a:rPr>
              <a:t> prône des réponses techniques à la crise : des innovations (équipements, manipulations génétiques…) doivent nous permettre de nous adapter et de survivre aux dégradations commises. </a:t>
            </a:r>
          </a:p>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La géo-</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ingéniérie</a:t>
            </a:r>
            <a:r>
              <a:rPr lang="fr-FR" sz="1100" dirty="0">
                <a:effectLst/>
                <a:latin typeface="Calibri" panose="020F0502020204030204" pitchFamily="34" charset="0"/>
                <a:ea typeface="Calibri" panose="020F0502020204030204" pitchFamily="34" charset="0"/>
                <a:cs typeface="Times New Roman" panose="02020603050405020304" pitchFamily="18" charset="0"/>
              </a:rPr>
              <a:t> en fait partie : c’est l’ensemble des innovations techniques conçues pour modifier le climat. Par exemple, capter davantage de CO2, ou « faire pleuvoir » à un endroit précis. Certaines de ces technologies sont très basiques (le reboisement par exemple pour capter le carbone) mais d’autres sont très complexes et potentiellement extrêmement risquées (l’injection d’aérosols dans l’atmosphère). </a:t>
            </a:r>
          </a:p>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Elles posent de nombreuses questions, en particulier celles de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l’illusion qu’elles créent : tout pourrait donc continuer comme avant….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l’inégalité des sociétés face à ces technologies extrêmement coûteuses</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l’absence d’organe de contrôle et le risque de guerre climatique (par exemple pour capter l’eau de pluie) </a:t>
            </a:r>
          </a:p>
          <a:p>
            <a:pPr marL="742950" lvl="1" indent="-285750">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 le risque de conséquences imprévues (les «effets rebonds ») et le risque d’emballement (risque par exemple de devoir injecter de plus en plus d’aérosols dans l’atmosphère)</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32</a:t>
            </a:fld>
            <a:endParaRPr lang="fr-FR"/>
          </a:p>
        </p:txBody>
      </p:sp>
    </p:spTree>
    <p:extLst>
      <p:ext uri="{BB962C8B-B14F-4D97-AF65-F5344CB8AC3E}">
        <p14:creationId xmlns:p14="http://schemas.microsoft.com/office/powerpoint/2010/main" val="23019166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a:xfrm>
            <a:off x="685800" y="4412741"/>
            <a:ext cx="5486400" cy="3600450"/>
          </a:xfrm>
        </p:spPr>
        <p:txBody>
          <a:bodyPr/>
          <a:lstStyle/>
          <a:p>
            <a:pPr>
              <a:spcAft>
                <a:spcPts val="800"/>
              </a:spcAft>
            </a:pPr>
            <a:r>
              <a:rPr lang="fr-FR" dirty="0">
                <a:effectLst/>
                <a:latin typeface="+mj-lt"/>
                <a:ea typeface="Calibri" panose="020F0502020204030204" pitchFamily="34" charset="0"/>
                <a:cs typeface="Times New Roman" panose="02020603050405020304" pitchFamily="18" charset="0"/>
              </a:rPr>
              <a:t>C’est la réponse la plus souvent mise en avant : abandonner les sources d’énergies les plus émettrices de CO2 (les énergies fossiles) et recourir massivement aux énergies renouvelables (éoliennes, solaires) ou peu émettrices de CO2 (nucléaire).  </a:t>
            </a:r>
          </a:p>
          <a:p>
            <a:pPr>
              <a:spcAft>
                <a:spcPts val="800"/>
              </a:spcAft>
            </a:pPr>
            <a:r>
              <a:rPr lang="fr-FR" dirty="0">
                <a:effectLst/>
                <a:latin typeface="+mj-lt"/>
                <a:ea typeface="Calibri" panose="020F0502020204030204" pitchFamily="34" charset="0"/>
                <a:cs typeface="Times New Roman" panose="02020603050405020304" pitchFamily="18" charset="0"/>
              </a:rPr>
              <a:t>Cela implique une électrification massive : la voiture électrique par exemple remplacerait la voiture thermique. </a:t>
            </a:r>
          </a:p>
          <a:p>
            <a:pPr>
              <a:spcAft>
                <a:spcPts val="800"/>
              </a:spcAft>
            </a:pPr>
            <a:r>
              <a:rPr lang="fr-FR" dirty="0">
                <a:effectLst/>
                <a:latin typeface="+mj-lt"/>
                <a:ea typeface="Calibri" panose="020F0502020204030204" pitchFamily="34" charset="0"/>
                <a:cs typeface="Times New Roman" panose="02020603050405020304" pitchFamily="18" charset="0"/>
              </a:rPr>
              <a:t>Les questions que cela pose : </a:t>
            </a:r>
          </a:p>
          <a:p>
            <a:pPr marL="742950" lvl="1" indent="-285750">
              <a:spcAft>
                <a:spcPts val="800"/>
              </a:spcAft>
              <a:buFont typeface="Symbol" panose="05050102010706020507" pitchFamily="18" charset="2"/>
              <a:buChar char="-"/>
            </a:pPr>
            <a:r>
              <a:rPr lang="fr-FR" dirty="0">
                <a:effectLst/>
                <a:latin typeface="+mj-lt"/>
                <a:ea typeface="Calibri" panose="020F0502020204030204" pitchFamily="34" charset="0"/>
                <a:cs typeface="Times New Roman" panose="02020603050405020304" pitchFamily="18" charset="0"/>
              </a:rPr>
              <a:t>La transition écologique apparaît plus ou moins comme le synonyme de développement durable / croissance verte…. la transition écologique laisse penser que l’on peut garder le même niveau de production simplement en changeant la manière de le faire. </a:t>
            </a:r>
          </a:p>
          <a:p>
            <a:pPr marL="742950" lvl="1" indent="-285750">
              <a:spcAft>
                <a:spcPts val="800"/>
              </a:spcAft>
              <a:buFont typeface="Symbol" panose="05050102010706020507" pitchFamily="18" charset="2"/>
              <a:buChar char="-"/>
            </a:pPr>
            <a:r>
              <a:rPr lang="fr-FR" dirty="0">
                <a:effectLst/>
                <a:latin typeface="+mj-lt"/>
                <a:ea typeface="Calibri" panose="020F0502020204030204" pitchFamily="34" charset="0"/>
                <a:cs typeface="Times New Roman" panose="02020603050405020304" pitchFamily="18" charset="0"/>
              </a:rPr>
              <a:t>Affichée comme une politique publique d’ampleur dans de nombreux pays, elle n’a en réalité pas lieu : les émissions de carbone ne diminuent pas</a:t>
            </a:r>
          </a:p>
          <a:p>
            <a:endParaRPr lang="fr-FR" dirty="0"/>
          </a:p>
        </p:txBody>
      </p:sp>
      <p:sp>
        <p:nvSpPr>
          <p:cNvPr id="4" name="Espace réservé du numéro de diapositive 3"/>
          <p:cNvSpPr>
            <a:spLocks noGrp="1"/>
          </p:cNvSpPr>
          <p:nvPr>
            <p:ph type="sldNum" sz="quarter" idx="5"/>
          </p:nvPr>
        </p:nvSpPr>
        <p:spPr>
          <a:xfrm>
            <a:off x="3884608" y="8697400"/>
            <a:ext cx="2971800" cy="458791"/>
          </a:xfrm>
        </p:spPr>
        <p:txBody>
          <a:bodyPr/>
          <a:lstStyle/>
          <a:p>
            <a:pPr lvl="0"/>
            <a:fld id="{BE839867-8330-476A-A241-02ED0227C128}" type="slidenum">
              <a:rPr lang="fr-FR" smtClean="0"/>
              <a:t>33</a:t>
            </a:fld>
            <a:endParaRPr lang="fr-FR" dirty="0"/>
          </a:p>
        </p:txBody>
      </p:sp>
    </p:spTree>
    <p:extLst>
      <p:ext uri="{BB962C8B-B14F-4D97-AF65-F5344CB8AC3E}">
        <p14:creationId xmlns:p14="http://schemas.microsoft.com/office/powerpoint/2010/main" val="66869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AEECA9-0DCE-69DF-2D5A-00041ED3C5D6}"/>
              </a:ext>
            </a:extLst>
          </p:cNvPr>
          <p:cNvSpPr>
            <a:spLocks noGrp="1" noRot="1" noChangeAspect="1"/>
          </p:cNvSpPr>
          <p:nvPr>
            <p:ph type="sldImg"/>
          </p:nvPr>
        </p:nvSpPr>
        <p:spPr>
          <a:xfrm>
            <a:off x="685800" y="1143000"/>
            <a:ext cx="5486400" cy="3086100"/>
          </a:xfrm>
        </p:spPr>
      </p:sp>
      <p:sp>
        <p:nvSpPr>
          <p:cNvPr id="3" name="Espace réservé des commentaires 2">
            <a:extLst>
              <a:ext uri="{FF2B5EF4-FFF2-40B4-BE49-F238E27FC236}">
                <a16:creationId xmlns:a16="http://schemas.microsoft.com/office/drawing/2014/main" id="{42EBD4C6-DCC1-0DCF-A884-A0350AACEA08}"/>
              </a:ext>
            </a:extLst>
          </p:cNvPr>
          <p:cNvSpPr txBox="1">
            <a:spLocks noGrp="1"/>
          </p:cNvSpPr>
          <p:nvPr>
            <p:ph type="body" sz="quarter" idx="1"/>
          </p:nvPr>
        </p:nvSpPr>
        <p:spPr/>
        <p:txBody>
          <a:bodyPr/>
          <a:lstStyle/>
          <a:p>
            <a:r>
              <a:rPr lang="fr-FR" sz="1800" dirty="0">
                <a:effectLst/>
                <a:latin typeface="Calibri" panose="020F0502020204030204" pitchFamily="34" charset="0"/>
                <a:ea typeface="Calibri" panose="020F0502020204030204" pitchFamily="34" charset="0"/>
                <a:cs typeface="Times New Roman" panose="02020603050405020304" pitchFamily="18" charset="0"/>
              </a:rPr>
              <a:t>Surtout, l’électrification massive nécessite un très grand nombre de métaux (pensons au lithium de nos batteries, ou à l’uranium de nos centrales nucléaires). Pb : ces métaux sont en quantité limitée</a:t>
            </a:r>
          </a:p>
          <a:p>
            <a:pPr lvl="0"/>
            <a:endParaRPr lang="fr-FR" dirty="0"/>
          </a:p>
          <a:p>
            <a:pPr lvl="0"/>
            <a:r>
              <a:rPr lang="fr-FR" i="1" dirty="0">
                <a:solidFill>
                  <a:srgbClr val="FFFFFF"/>
                </a:solidFill>
              </a:rPr>
              <a:t>Source : https://www.ademe.fr/sites/default/files/assets/documents/epuisement-metaux-mineraux-201706-fiche-technique.pdf</a:t>
            </a:r>
          </a:p>
          <a:p>
            <a:pPr lvl="0"/>
            <a:r>
              <a:rPr lang="fr-FR" i="1" dirty="0" err="1">
                <a:solidFill>
                  <a:srgbClr val="FFFFFF"/>
                </a:solidFill>
              </a:rPr>
              <a:t>TheRoleofCriticalMineralsinCleanEnergyTransitions</a:t>
            </a:r>
            <a:r>
              <a:rPr lang="fr-FR" i="1" dirty="0">
                <a:solidFill>
                  <a:srgbClr val="FFFFFF"/>
                </a:solidFill>
              </a:rPr>
              <a:t>/</a:t>
            </a:r>
            <a:r>
              <a:rPr lang="fr-FR" i="1" dirty="0" err="1">
                <a:solidFill>
                  <a:srgbClr val="FFFFFF"/>
                </a:solidFill>
              </a:rPr>
              <a:t>pdf</a:t>
            </a:r>
            <a:r>
              <a:rPr lang="fr-FR" i="1" dirty="0">
                <a:solidFill>
                  <a:srgbClr val="FFFFFF"/>
                </a:solidFill>
              </a:rPr>
              <a:t>, page 9</a:t>
            </a:r>
          </a:p>
          <a:p>
            <a:pPr lvl="0"/>
            <a:endParaRPr lang="fr-FR" dirty="0"/>
          </a:p>
          <a:p>
            <a:pPr lvl="0"/>
            <a:endParaRPr lang="fr-FR" dirty="0"/>
          </a:p>
        </p:txBody>
      </p:sp>
      <p:sp>
        <p:nvSpPr>
          <p:cNvPr id="4" name="Espace réservé du numéro de diapositive 3">
            <a:extLst>
              <a:ext uri="{FF2B5EF4-FFF2-40B4-BE49-F238E27FC236}">
                <a16:creationId xmlns:a16="http://schemas.microsoft.com/office/drawing/2014/main" id="{7F2A36C4-424D-BB6C-9D4C-53F11767045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B51BB91-1F0E-4EB0-8D85-81F5189AC247}" type="slidenum">
              <a:t>34</a:t>
            </a:fld>
            <a:endParaRPr lang="fr-FR" sz="1300" b="0" i="0" u="none" strike="noStrike" kern="1200" cap="none" spc="0" baseline="0">
              <a:solidFill>
                <a:srgbClr val="000000"/>
              </a:solidFill>
              <a:uFillTx/>
              <a:latin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EE89EB-EF7C-E5FC-2349-8FC7B6130796}"/>
              </a:ext>
            </a:extLst>
          </p:cNvPr>
          <p:cNvSpPr>
            <a:spLocks noGrp="1" noRot="1" noChangeAspect="1"/>
          </p:cNvSpPr>
          <p:nvPr>
            <p:ph type="sldImg"/>
          </p:nvPr>
        </p:nvSpPr>
        <p:spPr>
          <a:xfrm>
            <a:off x="685800" y="1143000"/>
            <a:ext cx="5486400" cy="3086100"/>
          </a:xfrm>
        </p:spPr>
      </p:sp>
      <p:sp>
        <p:nvSpPr>
          <p:cNvPr id="3" name="Espace réservé des commentaires 2">
            <a:extLst>
              <a:ext uri="{FF2B5EF4-FFF2-40B4-BE49-F238E27FC236}">
                <a16:creationId xmlns:a16="http://schemas.microsoft.com/office/drawing/2014/main" id="{D7D1D05D-F0D4-21FE-3CD7-54055C47D04F}"/>
              </a:ext>
            </a:extLst>
          </p:cNvPr>
          <p:cNvSpPr txBox="1">
            <a:spLocks noGrp="1"/>
          </p:cNvSpPr>
          <p:nvPr>
            <p:ph type="body" sz="quarter" idx="1"/>
          </p:nvPr>
        </p:nvSpPr>
        <p:spPr/>
        <p:txBody>
          <a:bodyPr/>
          <a:lstStyle/>
          <a:p>
            <a:pPr lvl="0"/>
            <a:endParaRPr lang="en-US" dirty="0">
              <a:latin typeface="Arial"/>
              <a:cs typeface="Arial"/>
            </a:endParaRPr>
          </a:p>
          <a:p>
            <a:r>
              <a:rPr lang="fr-FR" sz="1800" dirty="0">
                <a:effectLst/>
                <a:latin typeface="Calibri" panose="020F0502020204030204" pitchFamily="34" charset="0"/>
                <a:ea typeface="Calibri" panose="020F0502020204030204" pitchFamily="34" charset="0"/>
                <a:cs typeface="Times New Roman" panose="02020603050405020304" pitchFamily="18" charset="0"/>
              </a:rPr>
              <a:t>Ces métaux sont aussi souvent situés dans des pays très instables géopolitiquement. </a:t>
            </a:r>
          </a:p>
          <a:p>
            <a:pPr lvl="0"/>
            <a:endParaRPr lang="en-US" dirty="0">
              <a:latin typeface="Arial"/>
              <a:cs typeface="Arial"/>
            </a:endParaRPr>
          </a:p>
          <a:p>
            <a:pPr lvl="0"/>
            <a:endParaRPr lang="en-US" dirty="0">
              <a:latin typeface="Arial"/>
              <a:cs typeface="Arial"/>
            </a:endParaRPr>
          </a:p>
          <a:p>
            <a:pPr lvl="0"/>
            <a:endParaRPr lang="en-US" dirty="0">
              <a:latin typeface="Arial"/>
              <a:cs typeface="Arial"/>
            </a:endParaRPr>
          </a:p>
          <a:p>
            <a:pPr lvl="0"/>
            <a:r>
              <a:rPr lang="en-US" i="1" dirty="0">
                <a:latin typeface="Arial"/>
                <a:cs typeface="Arial"/>
              </a:rPr>
              <a:t>Sources :</a:t>
            </a:r>
          </a:p>
          <a:p>
            <a:pPr marL="171450" lvl="0" indent="-171450">
              <a:buSzPct val="100000"/>
              <a:buFont typeface="Arial" pitchFamily="34"/>
              <a:buChar char="•"/>
            </a:pPr>
            <a:r>
              <a:rPr lang="en-US" i="1" dirty="0">
                <a:latin typeface="Arial"/>
                <a:cs typeface="Arial"/>
              </a:rPr>
              <a:t>The Role of Critical Minerals in Clean Energy Transitions,  : https://iea.blob.core.windows.net/assets/24d5dfbb-a77a-4647-abcc-667867207f74/TheRoleofCriticalMineralsinCleanEnergyTransitions.pdf , </a:t>
            </a:r>
            <a:r>
              <a:rPr lang="fr-FR" i="1" dirty="0"/>
              <a:t>page 32</a:t>
            </a:r>
          </a:p>
          <a:p>
            <a:pPr lvl="0"/>
            <a:endParaRPr lang="fr-FR" i="1" dirty="0"/>
          </a:p>
        </p:txBody>
      </p:sp>
      <p:sp>
        <p:nvSpPr>
          <p:cNvPr id="4" name="Espace réservé du numéro de diapositive 3">
            <a:extLst>
              <a:ext uri="{FF2B5EF4-FFF2-40B4-BE49-F238E27FC236}">
                <a16:creationId xmlns:a16="http://schemas.microsoft.com/office/drawing/2014/main" id="{314E249C-2A46-18B0-B90D-E0CBB10A81C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FB47E6F-E2AD-4DB9-B385-24D337F2DD5C}" type="slidenum">
              <a:t>35</a:t>
            </a:fld>
            <a:endParaRPr lang="fr-FR" sz="1300" b="0" i="0" u="none" strike="noStrike" kern="1200" cap="none" spc="0" baseline="0">
              <a:solidFill>
                <a:srgbClr val="000000"/>
              </a:solidFill>
              <a:uFillTx/>
              <a:latin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A3F64AC-B096-452A-3212-E6FAE1712589}"/>
              </a:ext>
            </a:extLst>
          </p:cNvPr>
          <p:cNvSpPr>
            <a:spLocks noGrp="1" noRot="1" noChangeAspect="1"/>
          </p:cNvSpPr>
          <p:nvPr>
            <p:ph type="sldImg"/>
          </p:nvPr>
        </p:nvSpPr>
        <p:spPr>
          <a:xfrm>
            <a:off x="685800" y="1143000"/>
            <a:ext cx="5486400" cy="3086100"/>
          </a:xfrm>
        </p:spPr>
      </p:sp>
      <p:sp>
        <p:nvSpPr>
          <p:cNvPr id="3" name="Espace réservé des commentaires 2">
            <a:extLst>
              <a:ext uri="{FF2B5EF4-FFF2-40B4-BE49-F238E27FC236}">
                <a16:creationId xmlns:a16="http://schemas.microsoft.com/office/drawing/2014/main" id="{00FBED9A-CE71-BC61-03ED-2C9498781D67}"/>
              </a:ext>
            </a:extLst>
          </p:cNvPr>
          <p:cNvSpPr txBox="1">
            <a:spLocks noGrp="1"/>
          </p:cNvSpPr>
          <p:nvPr>
            <p:ph type="body" sz="quarter" idx="1"/>
          </p:nvPr>
        </p:nvSpPr>
        <p:spPr>
          <a:xfrm>
            <a:off x="685800" y="4400548"/>
            <a:ext cx="5486400" cy="3086101"/>
          </a:xfrm>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Et leur extraction est elle-même très polluante, consommatrice d’eau et fortement émettrice en CO2. Il faut creuser énormément pour extraire des quantités très petites, comme le montre le travail de Dillon Marsh, photographe sud-africain. Il photographie le trou gigantesque de la mine de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Palabora</a:t>
            </a:r>
            <a:r>
              <a:rPr lang="fr-FR" sz="1800" dirty="0">
                <a:effectLst/>
                <a:latin typeface="Calibri" panose="020F0502020204030204" pitchFamily="34" charset="0"/>
                <a:ea typeface="Calibri" panose="020F0502020204030204" pitchFamily="34" charset="0"/>
                <a:cs typeface="Times New Roman" panose="02020603050405020304" pitchFamily="18" charset="0"/>
              </a:rPr>
              <a:t> en Afrique du Sud et rajoute en image de synthèse une boule en cuivre qui représentant la quantité réelle de cuivre extraite.</a:t>
            </a:r>
            <a:endParaRPr lang="fr-FR" dirty="0"/>
          </a:p>
          <a:p>
            <a:pPr lvl="0"/>
            <a:r>
              <a:rPr lang="fr-FR" i="1" dirty="0"/>
              <a:t>Sources :</a:t>
            </a:r>
          </a:p>
          <a:p>
            <a:pPr marL="171450" lvl="0" indent="-171450">
              <a:buClr>
                <a:srgbClr val="000000"/>
              </a:buClr>
              <a:buSzPts val="1400"/>
              <a:buFont typeface="Arial" pitchFamily="34"/>
              <a:buChar char="•"/>
            </a:pPr>
            <a:r>
              <a:rPr lang="fr-FR" i="1" dirty="0"/>
              <a:t>https://www.strategie.gouv.fr/sites/strategie.gouv.fr/files/atoms/files/fs-2020-dt-consommation-metaux-du-numerique-juin.pdf , page 25, page 2</a:t>
            </a:r>
          </a:p>
        </p:txBody>
      </p:sp>
      <p:sp>
        <p:nvSpPr>
          <p:cNvPr id="4" name="Espace réservé du numéro de diapositive 3">
            <a:extLst>
              <a:ext uri="{FF2B5EF4-FFF2-40B4-BE49-F238E27FC236}">
                <a16:creationId xmlns:a16="http://schemas.microsoft.com/office/drawing/2014/main" id="{555B8E94-106F-C092-1D01-D8D1302076C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9183E40-113A-4158-BFAB-341F3AE642B7}" type="slidenum">
              <a:t>36</a:t>
            </a:fld>
            <a:endParaRPr lang="fr-FR" sz="1300" b="0" i="0" u="none" strike="noStrike" kern="1200" cap="none" spc="0" baseline="0">
              <a:solidFill>
                <a:srgbClr val="000000"/>
              </a:solidFill>
              <a:uFillTx/>
              <a:latin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a:xfrm>
            <a:off x="685800" y="4400548"/>
            <a:ext cx="5486400" cy="4284659"/>
          </a:xfrm>
        </p:spPr>
        <p:txBody>
          <a:bodyPr/>
          <a:lstStyle/>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On part ici du constat que de nombreuses productions / consommations ne sont pas indispensables. Dans un contexte de raréfaction des ressources et d’urgence écologique, il s’agit de cesser ces activités. De nombreux penseurs (Bruno Latour) proposent ainsi de réfléchir à nos réels besoins pour « faire le tri » et ne conserver que le nécessaire. </a:t>
            </a:r>
          </a:p>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Parmi les mesures qui sont fréquemment citées : réduire la vitesse sur autoroute, interdire le plastique à usage unique et restaurer les consignes, instaurer un nombre limite de vols en avion par personne, fermer les stations de ski, rationner la viande, développer le vélo et les transports en commun, instaurer des limites de streaming, développer l’habitat partagé, relocaliser les productions…..</a:t>
            </a:r>
          </a:p>
          <a:p>
            <a:pPr algn="just">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Cela pose aussi des questions : </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Comment parvenir à ce genre de décision de façon démocratique ? L’expérience de la Convention Citoyenne pour le Climat est une piste intéressante : 150 citoyens tirés au sort ont été formés puis ont fait des propositions très ambitieuses pour répondre à l’urgence écologique. C’est la preuve que les citoyens, une fois qu’ils sont correctement informés, sont capables de prendre les bonnes décisions. </a:t>
            </a:r>
          </a:p>
          <a:p>
            <a:pPr marL="742950" lvl="1" indent="-285750" algn="just">
              <a:spcAft>
                <a:spcPts val="800"/>
              </a:spcAft>
              <a:buFont typeface="Symbol" panose="05050102010706020507" pitchFamily="18" charset="2"/>
              <a:buChar char="-"/>
            </a:pPr>
            <a:r>
              <a:rPr lang="fr-FR" sz="1100" dirty="0">
                <a:effectLst/>
                <a:latin typeface="Arial" panose="020B0604020202020204" pitchFamily="34" charset="0"/>
                <a:ea typeface="Calibri" panose="020F0502020204030204" pitchFamily="34" charset="0"/>
                <a:cs typeface="Times New Roman" panose="02020603050405020304" pitchFamily="18" charset="0"/>
              </a:rPr>
              <a:t>Comment faire pour éviter que les « fermetures » d’activités ne débouche sur un chômage massif ? d’autant plus que certains secteurs sont parfois déjà en souffrance (l’agriculture conventionnelle)</a:t>
            </a:r>
          </a:p>
          <a:p>
            <a:pPr>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37</a:t>
            </a:fld>
            <a:endParaRPr lang="fr-FR" dirty="0"/>
          </a:p>
        </p:txBody>
      </p:sp>
    </p:spTree>
    <p:extLst>
      <p:ext uri="{BB962C8B-B14F-4D97-AF65-F5344CB8AC3E}">
        <p14:creationId xmlns:p14="http://schemas.microsoft.com/office/powerpoint/2010/main" val="2719289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Dans cette section, on se propose d’évoquer rapidement les discours qui existent autour de l’urgence écologique et qui peuvent être des freins à l’action, volontairement ou non. </a:t>
            </a: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38</a:t>
            </a:fld>
            <a:endParaRPr lang="fr-FR"/>
          </a:p>
        </p:txBody>
      </p:sp>
    </p:spTree>
    <p:extLst>
      <p:ext uri="{BB962C8B-B14F-4D97-AF65-F5344CB8AC3E}">
        <p14:creationId xmlns:p14="http://schemas.microsoft.com/office/powerpoint/2010/main" val="924475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FR" sz="1800" dirty="0">
                <a:effectLst/>
                <a:latin typeface="Calibri" panose="020F0502020204030204" pitchFamily="34" charset="0"/>
                <a:ea typeface="Calibri" panose="020F0502020204030204" pitchFamily="34" charset="0"/>
                <a:cs typeface="Times New Roman" panose="02020603050405020304" pitchFamily="18" charset="0"/>
              </a:rPr>
              <a:t>Théorie qui nie le changement climatique ou qui nie son origine humaine, malgré le consensus scientifique extrêmement large qui existe aujourd’hui sur cette question.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39</a:t>
            </a:fld>
            <a:endParaRPr lang="fr-FR"/>
          </a:p>
        </p:txBody>
      </p:sp>
    </p:spTree>
    <p:extLst>
      <p:ext uri="{BB962C8B-B14F-4D97-AF65-F5344CB8AC3E}">
        <p14:creationId xmlns:p14="http://schemas.microsoft.com/office/powerpoint/2010/main" val="38838922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changement climatique n’est pas nié, mais sa gravité est relativisée, en raison d’une très grande confiance placée dans les innovations techniques.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40</a:t>
            </a:fld>
            <a:endParaRPr lang="fr-FR"/>
          </a:p>
        </p:txBody>
      </p:sp>
    </p:spTree>
    <p:extLst>
      <p:ext uri="{BB962C8B-B14F-4D97-AF65-F5344CB8AC3E}">
        <p14:creationId xmlns:p14="http://schemas.microsoft.com/office/powerpoint/2010/main" val="41535467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endParaRPr lang="fr-FR" dirty="0"/>
          </a:p>
          <a:p>
            <a:pPr>
              <a:spcAft>
                <a:spcPts val="800"/>
              </a:spcAft>
            </a:pP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Dénonciation, parfois moqueuse mais parfois aussi très agressive, des thèses écologistes, surtout les plus radicales. Ces dernières sont accusées parfois d’être ridicules, parfois d’être liberticides.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41</a:t>
            </a:fld>
            <a:endParaRPr lang="fr-FR"/>
          </a:p>
        </p:txBody>
      </p:sp>
    </p:spTree>
    <p:extLst>
      <p:ext uri="{BB962C8B-B14F-4D97-AF65-F5344CB8AC3E}">
        <p14:creationId xmlns:p14="http://schemas.microsoft.com/office/powerpoint/2010/main" val="1466334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a:xfrm>
            <a:off x="685800" y="4400549"/>
            <a:ext cx="5486400" cy="3231643"/>
          </a:xfrm>
        </p:spPr>
        <p:txBody>
          <a:bodyPr/>
          <a:lstStyle/>
          <a:p>
            <a:pPr>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Discours qui vise à donner à tout (produits, pratiques, institutions, évènement) une apparence respectueuse voire protectrice de l’environnement, sans que cela soit effectif ou prouvé en réalité.</a:t>
            </a:r>
          </a:p>
          <a:p>
            <a:pPr>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Le greenwashing n’est pas forcément mal intentionné et résulte parfois d’un manque de formation. Il peut aussi être délibéré. En tous cas  c’est peut-être le discours le plus problématique car il donne l’impression que le problème est traité alors qu’il ne se passe rien ou presque. </a:t>
            </a:r>
          </a:p>
          <a:p>
            <a:pPr>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C’est le lieu de tous les oxymores : numérique responsable, croissance verte, développement durable…. </a:t>
            </a:r>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42</a:t>
            </a:fld>
            <a:endParaRPr lang="fr-FR"/>
          </a:p>
        </p:txBody>
      </p:sp>
    </p:spTree>
    <p:extLst>
      <p:ext uri="{BB962C8B-B14F-4D97-AF65-F5344CB8AC3E}">
        <p14:creationId xmlns:p14="http://schemas.microsoft.com/office/powerpoint/2010/main" val="16022441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pPr>
              <a:spcAft>
                <a:spcPts val="800"/>
              </a:spcAft>
            </a:pP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Discours qui annoncent une rupture à venir, plus ou moins inéluctable et plus ou moins violente selon les auteurs. L’idée est que le modèle de civilisation actuel ne peut pas perdurer et va forcément s’effondrer.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r-F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 discours est surtout problématique dans la mesure où il semble figer l’avenir, établir des certitudes à l’avance.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43</a:t>
            </a:fld>
            <a:endParaRPr lang="fr-FR"/>
          </a:p>
        </p:txBody>
      </p:sp>
    </p:spTree>
    <p:extLst>
      <p:ext uri="{BB962C8B-B14F-4D97-AF65-F5344CB8AC3E}">
        <p14:creationId xmlns:p14="http://schemas.microsoft.com/office/powerpoint/2010/main" val="2187046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88963" y="679450"/>
            <a:ext cx="5486400" cy="3086100"/>
          </a:xfrm>
        </p:spPr>
      </p:sp>
      <p:sp>
        <p:nvSpPr>
          <p:cNvPr id="3" name="Espace réservé des notes 2"/>
          <p:cNvSpPr>
            <a:spLocks noGrp="1"/>
          </p:cNvSpPr>
          <p:nvPr>
            <p:ph type="body" idx="1"/>
          </p:nvPr>
        </p:nvSpPr>
        <p:spPr>
          <a:xfrm>
            <a:off x="685800" y="3888485"/>
            <a:ext cx="5486400" cy="3600450"/>
          </a:xfrm>
        </p:spPr>
        <p:txBody>
          <a:bodyPr/>
          <a:lstStyle/>
          <a:p>
            <a:pPr marL="342900" lvl="0" indent="-342900">
              <a:spcAft>
                <a:spcPts val="800"/>
              </a:spcAft>
              <a:buFont typeface="Arial" panose="020B0604020202020204" pitchFamily="34" charset="0"/>
              <a:buChar char="•"/>
              <a:tabLst>
                <a:tab pos="457200" algn="l"/>
              </a:tabLst>
            </a:pPr>
            <a:r>
              <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Faire exister ce sujet, en parler régulièrement, permettre aux élèves d’en parler. Faire cours dehors.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Arial" panose="020B0604020202020204" pitchFamily="34" charset="0"/>
              <a:buChar char="•"/>
              <a:tabLst>
                <a:tab pos="457200" algn="l"/>
              </a:tabLst>
            </a:pPr>
            <a:r>
              <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Former massivement : cette formation « magistrale » existe sous forme plus interactive et participative à destination des élèves.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Arial" panose="020B0604020202020204" pitchFamily="34" charset="0"/>
              <a:buChar char="•"/>
              <a:tabLst>
                <a:tab pos="457200" algn="l"/>
              </a:tabLst>
            </a:pPr>
            <a:r>
              <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Repenser l’orientation : encourager les élèves à inclure la question écologique dans leurs réflexions, présenter les métiers qui existent dans ce domaine </a:t>
            </a:r>
          </a:p>
          <a:p>
            <a:pPr marL="342900" lvl="0" indent="-342900">
              <a:spcAft>
                <a:spcPts val="800"/>
              </a:spcAft>
              <a:buFont typeface="Arial" panose="020B0604020202020204" pitchFamily="34" charset="0"/>
              <a:buChar char="•"/>
              <a:tabLst>
                <a:tab pos="457200" algn="l"/>
              </a:tabLst>
            </a:pPr>
            <a:r>
              <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Proposer / Mettre en place au sein des collectivités (établissement, résidences, quartiers, communes, communauté de communes….) des changements de pratique pertinents, en ayant une vision juste des </a:t>
            </a:r>
            <a:r>
              <a:rPr lang="fr-FR" sz="1400"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ordres de grandeur</a:t>
            </a:r>
            <a:r>
              <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Attention par exemple aux campagnes de ramassage de déchets, qui finalement ne règlent pas grand-chose : mieux vaut réfléchir à une manière de favoriser les trajets en vélo sur un territoire par exemple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Arial" panose="020B0604020202020204" pitchFamily="34" charset="0"/>
              <a:buChar char="•"/>
              <a:tabLst>
                <a:tab pos="457200" algn="l"/>
              </a:tabLst>
            </a:pPr>
            <a:r>
              <a:rPr lang="fr-FR"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Encourager et accompagner l’engagement citoyen : écrire aux équipes municipales, inviter des élus, organiser des référendums locaux, proposer des débats publics, rédiger des cahiers de doléances, organiser une marche…. Tous ces moyens d’action parfaitement légaux et non-violents peuvent être enseignés dans le cadre de la formation du citoyen.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Arial" panose="020B0604020202020204" pitchFamily="34" charset="0"/>
              <a:buChar char="•"/>
              <a:tabLst>
                <a:tab pos="457200" algn="l"/>
              </a:tabLs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lvl="0"/>
            <a:fld id="{BE839867-8330-476A-A241-02ED0227C128}" type="slidenum">
              <a:rPr lang="fr-FR" smtClean="0"/>
              <a:t>44</a:t>
            </a:fld>
            <a:endParaRPr lang="fr-FR" dirty="0"/>
          </a:p>
        </p:txBody>
      </p:sp>
    </p:spTree>
    <p:extLst>
      <p:ext uri="{BB962C8B-B14F-4D97-AF65-F5344CB8AC3E}">
        <p14:creationId xmlns:p14="http://schemas.microsoft.com/office/powerpoint/2010/main" val="3346808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D6A78D-E4F2-B58F-ED4A-CAAA07E3B96B}"/>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AEE2AC08-5389-6526-91C5-24CFB90A6E36}"/>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4156F58-B850-9CB3-F608-D9349A056FA4}"/>
              </a:ext>
            </a:extLst>
          </p:cNvPr>
          <p:cNvSpPr txBox="1">
            <a:spLocks noGrp="1"/>
          </p:cNvSpPr>
          <p:nvPr>
            <p:ph type="dt" sz="half" idx="7"/>
          </p:nvPr>
        </p:nvSpPr>
        <p:spPr/>
        <p:txBody>
          <a:bodyPr/>
          <a:lstStyle>
            <a:lvl1pPr>
              <a:defRPr/>
            </a:lvl1pPr>
          </a:lstStyle>
          <a:p>
            <a:pPr lvl="0"/>
            <a:fld id="{94A44D0C-5191-4B4C-BB27-935DD66D15FA}" type="datetime1">
              <a:rPr lang="fr-FR"/>
              <a:pPr lvl="0"/>
              <a:t>22/08/2023</a:t>
            </a:fld>
            <a:endParaRPr lang="fr-FR" dirty="0"/>
          </a:p>
        </p:txBody>
      </p:sp>
      <p:sp>
        <p:nvSpPr>
          <p:cNvPr id="5" name="Espace réservé du pied de page 4">
            <a:extLst>
              <a:ext uri="{FF2B5EF4-FFF2-40B4-BE49-F238E27FC236}">
                <a16:creationId xmlns:a16="http://schemas.microsoft.com/office/drawing/2014/main" id="{5F9916BA-29CD-983E-0D09-C2F53283C149}"/>
              </a:ext>
            </a:extLst>
          </p:cNvPr>
          <p:cNvSpPr txBox="1">
            <a:spLocks noGrp="1"/>
          </p:cNvSpPr>
          <p:nvPr>
            <p:ph type="ftr" sz="quarter" idx="9"/>
          </p:nvPr>
        </p:nvSpPr>
        <p:spPr/>
        <p:txBody>
          <a:bodyPr/>
          <a:lstStyle>
            <a:lvl1pPr>
              <a:defRPr/>
            </a:lvl1pPr>
          </a:lstStyle>
          <a:p>
            <a:pPr lvl="0"/>
            <a:endParaRPr lang="fr-FR" dirty="0"/>
          </a:p>
        </p:txBody>
      </p:sp>
      <p:sp>
        <p:nvSpPr>
          <p:cNvPr id="6" name="Espace réservé du numéro de diapositive 5">
            <a:extLst>
              <a:ext uri="{FF2B5EF4-FFF2-40B4-BE49-F238E27FC236}">
                <a16:creationId xmlns:a16="http://schemas.microsoft.com/office/drawing/2014/main" id="{7F0B113D-28B6-9322-EA44-8AC31AF92C99}"/>
              </a:ext>
            </a:extLst>
          </p:cNvPr>
          <p:cNvSpPr txBox="1">
            <a:spLocks noGrp="1"/>
          </p:cNvSpPr>
          <p:nvPr>
            <p:ph type="sldNum" sz="quarter" idx="8"/>
          </p:nvPr>
        </p:nvSpPr>
        <p:spPr/>
        <p:txBody>
          <a:bodyPr/>
          <a:lstStyle>
            <a:lvl1pPr>
              <a:defRPr/>
            </a:lvl1pPr>
          </a:lstStyle>
          <a:p>
            <a:pPr lvl="0"/>
            <a:fld id="{821A25D0-0024-4207-A51B-507628BE1403}" type="slidenum">
              <a:t>‹N°›</a:t>
            </a:fld>
            <a:endParaRPr lang="fr-FR" dirty="0"/>
          </a:p>
        </p:txBody>
      </p:sp>
    </p:spTree>
    <p:extLst>
      <p:ext uri="{BB962C8B-B14F-4D97-AF65-F5344CB8AC3E}">
        <p14:creationId xmlns:p14="http://schemas.microsoft.com/office/powerpoint/2010/main" val="154371102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2B5122-159C-EE62-CF61-9E6DE40C6928}"/>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7E8A2238-3068-4FD6-722E-1895CA2D3D08}"/>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79F125-809C-CB04-D633-BEFF0F0F4914}"/>
              </a:ext>
            </a:extLst>
          </p:cNvPr>
          <p:cNvSpPr txBox="1">
            <a:spLocks noGrp="1"/>
          </p:cNvSpPr>
          <p:nvPr>
            <p:ph type="dt" sz="half" idx="7"/>
          </p:nvPr>
        </p:nvSpPr>
        <p:spPr/>
        <p:txBody>
          <a:bodyPr/>
          <a:lstStyle>
            <a:lvl1pPr>
              <a:defRPr/>
            </a:lvl1pPr>
          </a:lstStyle>
          <a:p>
            <a:pPr lvl="0"/>
            <a:fld id="{C680F814-5E80-415C-985F-355263CFD4AD}" type="datetime1">
              <a:rPr lang="fr-FR"/>
              <a:pPr lvl="0"/>
              <a:t>22/08/2023</a:t>
            </a:fld>
            <a:endParaRPr lang="fr-FR" dirty="0"/>
          </a:p>
        </p:txBody>
      </p:sp>
      <p:sp>
        <p:nvSpPr>
          <p:cNvPr id="5" name="Espace réservé du pied de page 4">
            <a:extLst>
              <a:ext uri="{FF2B5EF4-FFF2-40B4-BE49-F238E27FC236}">
                <a16:creationId xmlns:a16="http://schemas.microsoft.com/office/drawing/2014/main" id="{3F59FC3F-72C6-294A-91FF-60D5327C0F84}"/>
              </a:ext>
            </a:extLst>
          </p:cNvPr>
          <p:cNvSpPr txBox="1">
            <a:spLocks noGrp="1"/>
          </p:cNvSpPr>
          <p:nvPr>
            <p:ph type="ftr" sz="quarter" idx="9"/>
          </p:nvPr>
        </p:nvSpPr>
        <p:spPr/>
        <p:txBody>
          <a:bodyPr/>
          <a:lstStyle>
            <a:lvl1pPr>
              <a:defRPr/>
            </a:lvl1pPr>
          </a:lstStyle>
          <a:p>
            <a:pPr lvl="0"/>
            <a:endParaRPr lang="fr-FR" dirty="0"/>
          </a:p>
        </p:txBody>
      </p:sp>
      <p:sp>
        <p:nvSpPr>
          <p:cNvPr id="6" name="Espace réservé du numéro de diapositive 5">
            <a:extLst>
              <a:ext uri="{FF2B5EF4-FFF2-40B4-BE49-F238E27FC236}">
                <a16:creationId xmlns:a16="http://schemas.microsoft.com/office/drawing/2014/main" id="{8A3CE5EC-E08B-FBC2-CBC6-7C4D80EC1D9C}"/>
              </a:ext>
            </a:extLst>
          </p:cNvPr>
          <p:cNvSpPr txBox="1">
            <a:spLocks noGrp="1"/>
          </p:cNvSpPr>
          <p:nvPr>
            <p:ph type="sldNum" sz="quarter" idx="8"/>
          </p:nvPr>
        </p:nvSpPr>
        <p:spPr/>
        <p:txBody>
          <a:bodyPr/>
          <a:lstStyle>
            <a:lvl1pPr>
              <a:defRPr/>
            </a:lvl1pPr>
          </a:lstStyle>
          <a:p>
            <a:pPr lvl="0"/>
            <a:fld id="{6AC12470-A0C7-4F7F-80DD-E73C8CFA5F36}" type="slidenum">
              <a:t>‹N°›</a:t>
            </a:fld>
            <a:endParaRPr lang="fr-FR" dirty="0"/>
          </a:p>
        </p:txBody>
      </p:sp>
    </p:spTree>
    <p:extLst>
      <p:ext uri="{BB962C8B-B14F-4D97-AF65-F5344CB8AC3E}">
        <p14:creationId xmlns:p14="http://schemas.microsoft.com/office/powerpoint/2010/main" val="175912008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E46079-EB1A-9A3F-974B-DFCF6A7E2253}"/>
              </a:ext>
            </a:extLst>
          </p:cNvPr>
          <p:cNvSpPr txBox="1">
            <a:spLocks noGrp="1"/>
          </p:cNvSpPr>
          <p:nvPr>
            <p:ph type="title"/>
          </p:nvPr>
        </p:nvSpPr>
        <p:spPr>
          <a:xfrm>
            <a:off x="831847" y="1709735"/>
            <a:ext cx="10515600" cy="2852735"/>
          </a:xfr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15DE7B35-30D4-23C1-FE41-8C2D859F0319}"/>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A50B120-E5D0-51A4-5D38-13D017CE192A}"/>
              </a:ext>
            </a:extLst>
          </p:cNvPr>
          <p:cNvSpPr txBox="1">
            <a:spLocks noGrp="1"/>
          </p:cNvSpPr>
          <p:nvPr>
            <p:ph type="dt" sz="half" idx="7"/>
          </p:nvPr>
        </p:nvSpPr>
        <p:spPr/>
        <p:txBody>
          <a:bodyPr/>
          <a:lstStyle>
            <a:lvl1pPr>
              <a:defRPr/>
            </a:lvl1pPr>
          </a:lstStyle>
          <a:p>
            <a:pPr lvl="0"/>
            <a:fld id="{0A676225-A0DB-4790-8540-D8FC4370B7B3}" type="datetime1">
              <a:rPr lang="fr-FR"/>
              <a:pPr lvl="0"/>
              <a:t>22/08/2023</a:t>
            </a:fld>
            <a:endParaRPr lang="fr-FR" dirty="0"/>
          </a:p>
        </p:txBody>
      </p:sp>
      <p:sp>
        <p:nvSpPr>
          <p:cNvPr id="5" name="Espace réservé du pied de page 4">
            <a:extLst>
              <a:ext uri="{FF2B5EF4-FFF2-40B4-BE49-F238E27FC236}">
                <a16:creationId xmlns:a16="http://schemas.microsoft.com/office/drawing/2014/main" id="{5232990D-3043-21C1-0EBA-8B9CB91E9C78}"/>
              </a:ext>
            </a:extLst>
          </p:cNvPr>
          <p:cNvSpPr txBox="1">
            <a:spLocks noGrp="1"/>
          </p:cNvSpPr>
          <p:nvPr>
            <p:ph type="ftr" sz="quarter" idx="9"/>
          </p:nvPr>
        </p:nvSpPr>
        <p:spPr/>
        <p:txBody>
          <a:bodyPr/>
          <a:lstStyle>
            <a:lvl1pPr>
              <a:defRPr/>
            </a:lvl1pPr>
          </a:lstStyle>
          <a:p>
            <a:pPr lvl="0"/>
            <a:endParaRPr lang="fr-FR" dirty="0"/>
          </a:p>
        </p:txBody>
      </p:sp>
      <p:sp>
        <p:nvSpPr>
          <p:cNvPr id="6" name="Espace réservé du numéro de diapositive 5">
            <a:extLst>
              <a:ext uri="{FF2B5EF4-FFF2-40B4-BE49-F238E27FC236}">
                <a16:creationId xmlns:a16="http://schemas.microsoft.com/office/drawing/2014/main" id="{1233B70B-2DFD-344D-4B44-75AF2CFDF9AA}"/>
              </a:ext>
            </a:extLst>
          </p:cNvPr>
          <p:cNvSpPr txBox="1">
            <a:spLocks noGrp="1"/>
          </p:cNvSpPr>
          <p:nvPr>
            <p:ph type="sldNum" sz="quarter" idx="8"/>
          </p:nvPr>
        </p:nvSpPr>
        <p:spPr/>
        <p:txBody>
          <a:bodyPr/>
          <a:lstStyle>
            <a:lvl1pPr>
              <a:defRPr/>
            </a:lvl1pPr>
          </a:lstStyle>
          <a:p>
            <a:pPr lvl="0"/>
            <a:fld id="{094E3736-5CDC-47A4-8817-A03EBFC45570}" type="slidenum">
              <a:t>‹N°›</a:t>
            </a:fld>
            <a:endParaRPr lang="fr-FR" dirty="0"/>
          </a:p>
        </p:txBody>
      </p:sp>
    </p:spTree>
    <p:extLst>
      <p:ext uri="{BB962C8B-B14F-4D97-AF65-F5344CB8AC3E}">
        <p14:creationId xmlns:p14="http://schemas.microsoft.com/office/powerpoint/2010/main" val="1073253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192F51-0BF2-3350-AD30-4A3890EF5935}"/>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85B1AA55-8BDC-1399-E528-8D9F3B208402}"/>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ACDEA49-47F7-6806-A643-8CEB9A8BB63B}"/>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C91923-8225-972A-C0A4-F3A5ED55F866}"/>
              </a:ext>
            </a:extLst>
          </p:cNvPr>
          <p:cNvSpPr txBox="1">
            <a:spLocks noGrp="1"/>
          </p:cNvSpPr>
          <p:nvPr>
            <p:ph type="dt" sz="half" idx="7"/>
          </p:nvPr>
        </p:nvSpPr>
        <p:spPr/>
        <p:txBody>
          <a:bodyPr/>
          <a:lstStyle>
            <a:lvl1pPr>
              <a:defRPr/>
            </a:lvl1pPr>
          </a:lstStyle>
          <a:p>
            <a:pPr lvl="0"/>
            <a:fld id="{D87C8E50-7D9F-4B6F-85A6-C7E388CD98AE}" type="datetime1">
              <a:rPr lang="fr-FR"/>
              <a:pPr lvl="0"/>
              <a:t>22/08/2023</a:t>
            </a:fld>
            <a:endParaRPr lang="fr-FR" dirty="0"/>
          </a:p>
        </p:txBody>
      </p:sp>
      <p:sp>
        <p:nvSpPr>
          <p:cNvPr id="6" name="Espace réservé du pied de page 5">
            <a:extLst>
              <a:ext uri="{FF2B5EF4-FFF2-40B4-BE49-F238E27FC236}">
                <a16:creationId xmlns:a16="http://schemas.microsoft.com/office/drawing/2014/main" id="{CDC54303-2222-A5E5-24E9-C49B3CF949AD}"/>
              </a:ext>
            </a:extLst>
          </p:cNvPr>
          <p:cNvSpPr txBox="1">
            <a:spLocks noGrp="1"/>
          </p:cNvSpPr>
          <p:nvPr>
            <p:ph type="ftr" sz="quarter" idx="9"/>
          </p:nvPr>
        </p:nvSpPr>
        <p:spPr/>
        <p:txBody>
          <a:bodyPr/>
          <a:lstStyle>
            <a:lvl1pPr>
              <a:defRPr/>
            </a:lvl1pPr>
          </a:lstStyle>
          <a:p>
            <a:pPr lvl="0"/>
            <a:endParaRPr lang="fr-FR" dirty="0"/>
          </a:p>
        </p:txBody>
      </p:sp>
      <p:sp>
        <p:nvSpPr>
          <p:cNvPr id="7" name="Espace réservé du numéro de diapositive 6">
            <a:extLst>
              <a:ext uri="{FF2B5EF4-FFF2-40B4-BE49-F238E27FC236}">
                <a16:creationId xmlns:a16="http://schemas.microsoft.com/office/drawing/2014/main" id="{38DAE8BC-F20F-E578-4127-8B4A297D7302}"/>
              </a:ext>
            </a:extLst>
          </p:cNvPr>
          <p:cNvSpPr txBox="1">
            <a:spLocks noGrp="1"/>
          </p:cNvSpPr>
          <p:nvPr>
            <p:ph type="sldNum" sz="quarter" idx="8"/>
          </p:nvPr>
        </p:nvSpPr>
        <p:spPr/>
        <p:txBody>
          <a:bodyPr/>
          <a:lstStyle>
            <a:lvl1pPr>
              <a:defRPr/>
            </a:lvl1pPr>
          </a:lstStyle>
          <a:p>
            <a:pPr lvl="0"/>
            <a:fld id="{15FDBE75-3D1A-4C1D-B8C3-6FECA1788F9D}" type="slidenum">
              <a:t>‹N°›</a:t>
            </a:fld>
            <a:endParaRPr lang="fr-FR" dirty="0"/>
          </a:p>
        </p:txBody>
      </p:sp>
    </p:spTree>
    <p:extLst>
      <p:ext uri="{BB962C8B-B14F-4D97-AF65-F5344CB8AC3E}">
        <p14:creationId xmlns:p14="http://schemas.microsoft.com/office/powerpoint/2010/main" val="1302299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E4C8C9-7948-C8DC-6738-988C4AF99C47}"/>
              </a:ext>
            </a:extLst>
          </p:cNvPr>
          <p:cNvSpPr txBox="1">
            <a:spLocks noGrp="1"/>
          </p:cNvSpPr>
          <p:nvPr>
            <p:ph type="title"/>
          </p:nvPr>
        </p:nvSpPr>
        <p:spPr>
          <a:xfrm>
            <a:off x="839784" y="365129"/>
            <a:ext cx="10515600" cy="1325559"/>
          </a:xfr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7900C1FB-BFC3-9D8C-FBE9-B1C90494133E}"/>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C9722C5-9CD1-54AB-0A0F-850E0C03274E}"/>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D490F95-AD26-F545-4064-39576B0FD0B1}"/>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97A6B96-1655-A3D6-3AE2-4C12CC024BBD}"/>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B9BBFFB-A2C8-65F7-96FF-3F8BB94C4270}"/>
              </a:ext>
            </a:extLst>
          </p:cNvPr>
          <p:cNvSpPr txBox="1">
            <a:spLocks noGrp="1"/>
          </p:cNvSpPr>
          <p:nvPr>
            <p:ph type="dt" sz="half" idx="7"/>
          </p:nvPr>
        </p:nvSpPr>
        <p:spPr/>
        <p:txBody>
          <a:bodyPr/>
          <a:lstStyle>
            <a:lvl1pPr>
              <a:defRPr/>
            </a:lvl1pPr>
          </a:lstStyle>
          <a:p>
            <a:pPr lvl="0"/>
            <a:fld id="{46DEB2AC-7EA2-4061-B1ED-8EA24A0C8712}" type="datetime1">
              <a:rPr lang="fr-FR"/>
              <a:pPr lvl="0"/>
              <a:t>22/08/2023</a:t>
            </a:fld>
            <a:endParaRPr lang="fr-FR" dirty="0"/>
          </a:p>
        </p:txBody>
      </p:sp>
      <p:sp>
        <p:nvSpPr>
          <p:cNvPr id="8" name="Espace réservé du pied de page 7">
            <a:extLst>
              <a:ext uri="{FF2B5EF4-FFF2-40B4-BE49-F238E27FC236}">
                <a16:creationId xmlns:a16="http://schemas.microsoft.com/office/drawing/2014/main" id="{2B18FB98-65D6-6A35-E6FA-D5DD1EA66331}"/>
              </a:ext>
            </a:extLst>
          </p:cNvPr>
          <p:cNvSpPr txBox="1">
            <a:spLocks noGrp="1"/>
          </p:cNvSpPr>
          <p:nvPr>
            <p:ph type="ftr" sz="quarter" idx="9"/>
          </p:nvPr>
        </p:nvSpPr>
        <p:spPr/>
        <p:txBody>
          <a:bodyPr/>
          <a:lstStyle>
            <a:lvl1pPr>
              <a:defRPr/>
            </a:lvl1pPr>
          </a:lstStyle>
          <a:p>
            <a:pPr lvl="0"/>
            <a:endParaRPr lang="fr-FR" dirty="0"/>
          </a:p>
        </p:txBody>
      </p:sp>
      <p:sp>
        <p:nvSpPr>
          <p:cNvPr id="9" name="Espace réservé du numéro de diapositive 8">
            <a:extLst>
              <a:ext uri="{FF2B5EF4-FFF2-40B4-BE49-F238E27FC236}">
                <a16:creationId xmlns:a16="http://schemas.microsoft.com/office/drawing/2014/main" id="{2BC099B3-6816-0889-07FE-311B400C79DD}"/>
              </a:ext>
            </a:extLst>
          </p:cNvPr>
          <p:cNvSpPr txBox="1">
            <a:spLocks noGrp="1"/>
          </p:cNvSpPr>
          <p:nvPr>
            <p:ph type="sldNum" sz="quarter" idx="8"/>
          </p:nvPr>
        </p:nvSpPr>
        <p:spPr/>
        <p:txBody>
          <a:bodyPr/>
          <a:lstStyle>
            <a:lvl1pPr>
              <a:defRPr/>
            </a:lvl1pPr>
          </a:lstStyle>
          <a:p>
            <a:pPr lvl="0"/>
            <a:fld id="{51EB9173-A7C8-4E71-9FF5-39B9EA9F4F31}" type="slidenum">
              <a:t>‹N°›</a:t>
            </a:fld>
            <a:endParaRPr lang="fr-FR" dirty="0"/>
          </a:p>
        </p:txBody>
      </p:sp>
    </p:spTree>
    <p:extLst>
      <p:ext uri="{BB962C8B-B14F-4D97-AF65-F5344CB8AC3E}">
        <p14:creationId xmlns:p14="http://schemas.microsoft.com/office/powerpoint/2010/main" val="34097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0C5BC8-2733-9A8A-08AF-78F6E1812800}"/>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65ED5002-B119-2E2B-D46E-77DC92F8D755}"/>
              </a:ext>
            </a:extLst>
          </p:cNvPr>
          <p:cNvSpPr txBox="1">
            <a:spLocks noGrp="1"/>
          </p:cNvSpPr>
          <p:nvPr>
            <p:ph type="dt" sz="half" idx="7"/>
          </p:nvPr>
        </p:nvSpPr>
        <p:spPr/>
        <p:txBody>
          <a:bodyPr/>
          <a:lstStyle>
            <a:lvl1pPr>
              <a:defRPr/>
            </a:lvl1pPr>
          </a:lstStyle>
          <a:p>
            <a:pPr lvl="0"/>
            <a:fld id="{B69CEAA4-24C7-4DF8-B6A7-BC2734C73D65}" type="datetime1">
              <a:rPr lang="fr-FR"/>
              <a:pPr lvl="0"/>
              <a:t>22/08/2023</a:t>
            </a:fld>
            <a:endParaRPr lang="fr-FR" dirty="0"/>
          </a:p>
        </p:txBody>
      </p:sp>
      <p:sp>
        <p:nvSpPr>
          <p:cNvPr id="4" name="Espace réservé du pied de page 3">
            <a:extLst>
              <a:ext uri="{FF2B5EF4-FFF2-40B4-BE49-F238E27FC236}">
                <a16:creationId xmlns:a16="http://schemas.microsoft.com/office/drawing/2014/main" id="{280C72E6-05A8-AD07-4A05-DEC38D524E7F}"/>
              </a:ext>
            </a:extLst>
          </p:cNvPr>
          <p:cNvSpPr txBox="1">
            <a:spLocks noGrp="1"/>
          </p:cNvSpPr>
          <p:nvPr>
            <p:ph type="ftr" sz="quarter" idx="9"/>
          </p:nvPr>
        </p:nvSpPr>
        <p:spPr/>
        <p:txBody>
          <a:bodyPr/>
          <a:lstStyle>
            <a:lvl1pPr>
              <a:defRPr/>
            </a:lvl1pPr>
          </a:lstStyle>
          <a:p>
            <a:pPr lvl="0"/>
            <a:endParaRPr lang="fr-FR" dirty="0"/>
          </a:p>
        </p:txBody>
      </p:sp>
      <p:sp>
        <p:nvSpPr>
          <p:cNvPr id="5" name="Espace réservé du numéro de diapositive 4">
            <a:extLst>
              <a:ext uri="{FF2B5EF4-FFF2-40B4-BE49-F238E27FC236}">
                <a16:creationId xmlns:a16="http://schemas.microsoft.com/office/drawing/2014/main" id="{1BF5915E-726A-8AF0-CF46-D7EDA5926E06}"/>
              </a:ext>
            </a:extLst>
          </p:cNvPr>
          <p:cNvSpPr txBox="1">
            <a:spLocks noGrp="1"/>
          </p:cNvSpPr>
          <p:nvPr>
            <p:ph type="sldNum" sz="quarter" idx="8"/>
          </p:nvPr>
        </p:nvSpPr>
        <p:spPr/>
        <p:txBody>
          <a:bodyPr/>
          <a:lstStyle>
            <a:lvl1pPr>
              <a:defRPr/>
            </a:lvl1pPr>
          </a:lstStyle>
          <a:p>
            <a:pPr lvl="0"/>
            <a:fld id="{EC1CEFC0-A0C6-424A-9575-0525DE8B655E}" type="slidenum">
              <a:t>‹N°›</a:t>
            </a:fld>
            <a:endParaRPr lang="fr-FR" dirty="0"/>
          </a:p>
        </p:txBody>
      </p:sp>
    </p:spTree>
    <p:extLst>
      <p:ext uri="{BB962C8B-B14F-4D97-AF65-F5344CB8AC3E}">
        <p14:creationId xmlns:p14="http://schemas.microsoft.com/office/powerpoint/2010/main" val="536306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4A9F2E0-DE70-C7E2-DEAB-61505DF3AC73}"/>
              </a:ext>
            </a:extLst>
          </p:cNvPr>
          <p:cNvSpPr txBox="1">
            <a:spLocks noGrp="1"/>
          </p:cNvSpPr>
          <p:nvPr>
            <p:ph type="dt" sz="half" idx="7"/>
          </p:nvPr>
        </p:nvSpPr>
        <p:spPr/>
        <p:txBody>
          <a:bodyPr/>
          <a:lstStyle>
            <a:lvl1pPr>
              <a:defRPr/>
            </a:lvl1pPr>
          </a:lstStyle>
          <a:p>
            <a:pPr lvl="0"/>
            <a:fld id="{F0984BBA-55C2-4A35-A7DA-56B4DD151697}" type="datetime1">
              <a:rPr lang="fr-FR"/>
              <a:pPr lvl="0"/>
              <a:t>22/08/2023</a:t>
            </a:fld>
            <a:endParaRPr lang="fr-FR" dirty="0"/>
          </a:p>
        </p:txBody>
      </p:sp>
      <p:sp>
        <p:nvSpPr>
          <p:cNvPr id="3" name="Espace réservé du pied de page 2">
            <a:extLst>
              <a:ext uri="{FF2B5EF4-FFF2-40B4-BE49-F238E27FC236}">
                <a16:creationId xmlns:a16="http://schemas.microsoft.com/office/drawing/2014/main" id="{94EF0186-BC0C-CBEE-41C1-AC6FCFBAEE97}"/>
              </a:ext>
            </a:extLst>
          </p:cNvPr>
          <p:cNvSpPr txBox="1">
            <a:spLocks noGrp="1"/>
          </p:cNvSpPr>
          <p:nvPr>
            <p:ph type="ftr" sz="quarter" idx="9"/>
          </p:nvPr>
        </p:nvSpPr>
        <p:spPr/>
        <p:txBody>
          <a:bodyPr/>
          <a:lstStyle>
            <a:lvl1pPr>
              <a:defRPr/>
            </a:lvl1pPr>
          </a:lstStyle>
          <a:p>
            <a:pPr lvl="0"/>
            <a:endParaRPr lang="fr-FR" dirty="0"/>
          </a:p>
        </p:txBody>
      </p:sp>
      <p:sp>
        <p:nvSpPr>
          <p:cNvPr id="4" name="Espace réservé du numéro de diapositive 3">
            <a:extLst>
              <a:ext uri="{FF2B5EF4-FFF2-40B4-BE49-F238E27FC236}">
                <a16:creationId xmlns:a16="http://schemas.microsoft.com/office/drawing/2014/main" id="{22F00784-9F99-F9F5-E6D9-ED50AF1691BB}"/>
              </a:ext>
            </a:extLst>
          </p:cNvPr>
          <p:cNvSpPr txBox="1">
            <a:spLocks noGrp="1"/>
          </p:cNvSpPr>
          <p:nvPr>
            <p:ph type="sldNum" sz="quarter" idx="8"/>
          </p:nvPr>
        </p:nvSpPr>
        <p:spPr/>
        <p:txBody>
          <a:bodyPr/>
          <a:lstStyle>
            <a:lvl1pPr>
              <a:defRPr/>
            </a:lvl1pPr>
          </a:lstStyle>
          <a:p>
            <a:pPr lvl="0"/>
            <a:fld id="{6F1AB679-3086-47D5-85A6-0C8E761AF4FD}" type="slidenum">
              <a:t>‹N°›</a:t>
            </a:fld>
            <a:endParaRPr lang="fr-FR" dirty="0"/>
          </a:p>
        </p:txBody>
      </p:sp>
    </p:spTree>
    <p:extLst>
      <p:ext uri="{BB962C8B-B14F-4D97-AF65-F5344CB8AC3E}">
        <p14:creationId xmlns:p14="http://schemas.microsoft.com/office/powerpoint/2010/main" val="63895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12F0D8-D79D-B53F-FFB3-9C2CED2F3F07}"/>
              </a:ext>
            </a:extLst>
          </p:cNvPr>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7F85A30A-F9CB-DAAA-A33A-3BF77D821BA8}"/>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7127D12-B42C-2134-591F-3C669CD6D62B}"/>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4A6B544-ECC5-6741-6792-BBE3959D6C38}"/>
              </a:ext>
            </a:extLst>
          </p:cNvPr>
          <p:cNvSpPr txBox="1">
            <a:spLocks noGrp="1"/>
          </p:cNvSpPr>
          <p:nvPr>
            <p:ph type="dt" sz="half" idx="7"/>
          </p:nvPr>
        </p:nvSpPr>
        <p:spPr/>
        <p:txBody>
          <a:bodyPr/>
          <a:lstStyle>
            <a:lvl1pPr>
              <a:defRPr/>
            </a:lvl1pPr>
          </a:lstStyle>
          <a:p>
            <a:pPr lvl="0"/>
            <a:fld id="{4EAA487A-8B44-4B79-A7A6-FEC60B95C1A9}" type="datetime1">
              <a:rPr lang="fr-FR"/>
              <a:pPr lvl="0"/>
              <a:t>22/08/2023</a:t>
            </a:fld>
            <a:endParaRPr lang="fr-FR" dirty="0"/>
          </a:p>
        </p:txBody>
      </p:sp>
      <p:sp>
        <p:nvSpPr>
          <p:cNvPr id="6" name="Espace réservé du pied de page 5">
            <a:extLst>
              <a:ext uri="{FF2B5EF4-FFF2-40B4-BE49-F238E27FC236}">
                <a16:creationId xmlns:a16="http://schemas.microsoft.com/office/drawing/2014/main" id="{B2295F80-5044-2E74-EDC0-AFD740FA4D90}"/>
              </a:ext>
            </a:extLst>
          </p:cNvPr>
          <p:cNvSpPr txBox="1">
            <a:spLocks noGrp="1"/>
          </p:cNvSpPr>
          <p:nvPr>
            <p:ph type="ftr" sz="quarter" idx="9"/>
          </p:nvPr>
        </p:nvSpPr>
        <p:spPr/>
        <p:txBody>
          <a:bodyPr/>
          <a:lstStyle>
            <a:lvl1pPr>
              <a:defRPr/>
            </a:lvl1pPr>
          </a:lstStyle>
          <a:p>
            <a:pPr lvl="0"/>
            <a:endParaRPr lang="fr-FR" dirty="0"/>
          </a:p>
        </p:txBody>
      </p:sp>
      <p:sp>
        <p:nvSpPr>
          <p:cNvPr id="7" name="Espace réservé du numéro de diapositive 6">
            <a:extLst>
              <a:ext uri="{FF2B5EF4-FFF2-40B4-BE49-F238E27FC236}">
                <a16:creationId xmlns:a16="http://schemas.microsoft.com/office/drawing/2014/main" id="{A771D517-062A-DA59-D982-A97863A23189}"/>
              </a:ext>
            </a:extLst>
          </p:cNvPr>
          <p:cNvSpPr txBox="1">
            <a:spLocks noGrp="1"/>
          </p:cNvSpPr>
          <p:nvPr>
            <p:ph type="sldNum" sz="quarter" idx="8"/>
          </p:nvPr>
        </p:nvSpPr>
        <p:spPr/>
        <p:txBody>
          <a:bodyPr/>
          <a:lstStyle>
            <a:lvl1pPr>
              <a:defRPr/>
            </a:lvl1pPr>
          </a:lstStyle>
          <a:p>
            <a:pPr lvl="0"/>
            <a:fld id="{3D645576-D720-46AF-AD1C-D3CB20909122}" type="slidenum">
              <a:t>‹N°›</a:t>
            </a:fld>
            <a:endParaRPr lang="fr-FR" dirty="0"/>
          </a:p>
        </p:txBody>
      </p:sp>
    </p:spTree>
    <p:extLst>
      <p:ext uri="{BB962C8B-B14F-4D97-AF65-F5344CB8AC3E}">
        <p14:creationId xmlns:p14="http://schemas.microsoft.com/office/powerpoint/2010/main" val="573561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58A51C-D7A4-6CA5-F592-7ACB5CBF53FA}"/>
              </a:ext>
            </a:extLst>
          </p:cNvPr>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505C214E-5CBD-A54C-7E43-64D4BF3322A5}"/>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fr-FR" dirty="0"/>
          </a:p>
        </p:txBody>
      </p:sp>
      <p:sp>
        <p:nvSpPr>
          <p:cNvPr id="4" name="Espace réservé du texte 3">
            <a:extLst>
              <a:ext uri="{FF2B5EF4-FFF2-40B4-BE49-F238E27FC236}">
                <a16:creationId xmlns:a16="http://schemas.microsoft.com/office/drawing/2014/main" id="{230E0165-7E0B-C032-E46C-36B3176FA24D}"/>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B6B8D48-36E2-60E2-F453-06C8FED55A3E}"/>
              </a:ext>
            </a:extLst>
          </p:cNvPr>
          <p:cNvSpPr txBox="1">
            <a:spLocks noGrp="1"/>
          </p:cNvSpPr>
          <p:nvPr>
            <p:ph type="dt" sz="half" idx="7"/>
          </p:nvPr>
        </p:nvSpPr>
        <p:spPr/>
        <p:txBody>
          <a:bodyPr/>
          <a:lstStyle>
            <a:lvl1pPr>
              <a:defRPr/>
            </a:lvl1pPr>
          </a:lstStyle>
          <a:p>
            <a:pPr lvl="0"/>
            <a:fld id="{F3486D8F-FE85-4553-B41F-F52A36F92080}" type="datetime1">
              <a:rPr lang="fr-FR"/>
              <a:pPr lvl="0"/>
              <a:t>22/08/2023</a:t>
            </a:fld>
            <a:endParaRPr lang="fr-FR" dirty="0"/>
          </a:p>
        </p:txBody>
      </p:sp>
      <p:sp>
        <p:nvSpPr>
          <p:cNvPr id="6" name="Espace réservé du pied de page 5">
            <a:extLst>
              <a:ext uri="{FF2B5EF4-FFF2-40B4-BE49-F238E27FC236}">
                <a16:creationId xmlns:a16="http://schemas.microsoft.com/office/drawing/2014/main" id="{D8B3A714-EDE2-6A3F-A817-3F9765C52FF7}"/>
              </a:ext>
            </a:extLst>
          </p:cNvPr>
          <p:cNvSpPr txBox="1">
            <a:spLocks noGrp="1"/>
          </p:cNvSpPr>
          <p:nvPr>
            <p:ph type="ftr" sz="quarter" idx="9"/>
          </p:nvPr>
        </p:nvSpPr>
        <p:spPr/>
        <p:txBody>
          <a:bodyPr/>
          <a:lstStyle>
            <a:lvl1pPr>
              <a:defRPr/>
            </a:lvl1pPr>
          </a:lstStyle>
          <a:p>
            <a:pPr lvl="0"/>
            <a:endParaRPr lang="fr-FR" dirty="0"/>
          </a:p>
        </p:txBody>
      </p:sp>
      <p:sp>
        <p:nvSpPr>
          <p:cNvPr id="7" name="Espace réservé du numéro de diapositive 6">
            <a:extLst>
              <a:ext uri="{FF2B5EF4-FFF2-40B4-BE49-F238E27FC236}">
                <a16:creationId xmlns:a16="http://schemas.microsoft.com/office/drawing/2014/main" id="{FE9E1ABD-0EF0-A5C7-9C4E-4F8350DA7451}"/>
              </a:ext>
            </a:extLst>
          </p:cNvPr>
          <p:cNvSpPr txBox="1">
            <a:spLocks noGrp="1"/>
          </p:cNvSpPr>
          <p:nvPr>
            <p:ph type="sldNum" sz="quarter" idx="8"/>
          </p:nvPr>
        </p:nvSpPr>
        <p:spPr/>
        <p:txBody>
          <a:bodyPr/>
          <a:lstStyle>
            <a:lvl1pPr>
              <a:defRPr/>
            </a:lvl1pPr>
          </a:lstStyle>
          <a:p>
            <a:pPr lvl="0"/>
            <a:fld id="{F3D00350-65C8-4D79-9759-0D5656F09D75}" type="slidenum">
              <a:t>‹N°›</a:t>
            </a:fld>
            <a:endParaRPr lang="fr-FR" dirty="0"/>
          </a:p>
        </p:txBody>
      </p:sp>
    </p:spTree>
    <p:extLst>
      <p:ext uri="{BB962C8B-B14F-4D97-AF65-F5344CB8AC3E}">
        <p14:creationId xmlns:p14="http://schemas.microsoft.com/office/powerpoint/2010/main" val="404402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CD34D8-01A1-3A52-0481-779B44B7DCC3}"/>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FBD2304-C7E2-E7C1-4F12-BFF1C90F246A}"/>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8D7BBC6-7567-81B5-4407-A636001922BF}"/>
              </a:ext>
            </a:extLst>
          </p:cNvPr>
          <p:cNvSpPr txBox="1">
            <a:spLocks noGrp="1"/>
          </p:cNvSpPr>
          <p:nvPr>
            <p:ph type="dt" sz="half" idx="7"/>
          </p:nvPr>
        </p:nvSpPr>
        <p:spPr/>
        <p:txBody>
          <a:bodyPr/>
          <a:lstStyle>
            <a:lvl1pPr>
              <a:defRPr/>
            </a:lvl1pPr>
          </a:lstStyle>
          <a:p>
            <a:pPr lvl="0"/>
            <a:fld id="{D76457D8-EFA1-427D-A0DB-9040A6876516}" type="datetime1">
              <a:rPr lang="fr-FR"/>
              <a:pPr lvl="0"/>
              <a:t>22/08/2023</a:t>
            </a:fld>
            <a:endParaRPr lang="fr-FR" dirty="0"/>
          </a:p>
        </p:txBody>
      </p:sp>
      <p:sp>
        <p:nvSpPr>
          <p:cNvPr id="5" name="Espace réservé du pied de page 4">
            <a:extLst>
              <a:ext uri="{FF2B5EF4-FFF2-40B4-BE49-F238E27FC236}">
                <a16:creationId xmlns:a16="http://schemas.microsoft.com/office/drawing/2014/main" id="{1028B497-A37B-F624-99B9-0F866879E028}"/>
              </a:ext>
            </a:extLst>
          </p:cNvPr>
          <p:cNvSpPr txBox="1">
            <a:spLocks noGrp="1"/>
          </p:cNvSpPr>
          <p:nvPr>
            <p:ph type="ftr" sz="quarter" idx="9"/>
          </p:nvPr>
        </p:nvSpPr>
        <p:spPr/>
        <p:txBody>
          <a:bodyPr/>
          <a:lstStyle>
            <a:lvl1pPr>
              <a:defRPr/>
            </a:lvl1pPr>
          </a:lstStyle>
          <a:p>
            <a:pPr lvl="0"/>
            <a:endParaRPr lang="fr-FR" dirty="0"/>
          </a:p>
        </p:txBody>
      </p:sp>
      <p:sp>
        <p:nvSpPr>
          <p:cNvPr id="6" name="Espace réservé du numéro de diapositive 5">
            <a:extLst>
              <a:ext uri="{FF2B5EF4-FFF2-40B4-BE49-F238E27FC236}">
                <a16:creationId xmlns:a16="http://schemas.microsoft.com/office/drawing/2014/main" id="{D68875F8-AF3D-D475-FCE4-8D4DBB88B4AD}"/>
              </a:ext>
            </a:extLst>
          </p:cNvPr>
          <p:cNvSpPr txBox="1">
            <a:spLocks noGrp="1"/>
          </p:cNvSpPr>
          <p:nvPr>
            <p:ph type="sldNum" sz="quarter" idx="8"/>
          </p:nvPr>
        </p:nvSpPr>
        <p:spPr/>
        <p:txBody>
          <a:bodyPr/>
          <a:lstStyle>
            <a:lvl1pPr>
              <a:defRPr/>
            </a:lvl1pPr>
          </a:lstStyle>
          <a:p>
            <a:pPr lvl="0"/>
            <a:fld id="{374F6C5D-D384-4462-8AF6-4BD22E1557F2}" type="slidenum">
              <a:t>‹N°›</a:t>
            </a:fld>
            <a:endParaRPr lang="fr-FR" dirty="0"/>
          </a:p>
        </p:txBody>
      </p:sp>
    </p:spTree>
    <p:extLst>
      <p:ext uri="{BB962C8B-B14F-4D97-AF65-F5344CB8AC3E}">
        <p14:creationId xmlns:p14="http://schemas.microsoft.com/office/powerpoint/2010/main" val="3979355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5B8CAEA-CD30-1ABF-EA7F-25A720E5D95D}"/>
              </a:ext>
            </a:extLst>
          </p:cNvPr>
          <p:cNvSpPr txBox="1">
            <a:spLocks noGrp="1"/>
          </p:cNvSpPr>
          <p:nvPr>
            <p:ph type="title" orient="vert"/>
          </p:nvPr>
        </p:nvSpPr>
        <p:spPr>
          <a:xfrm>
            <a:off x="8724903" y="365129"/>
            <a:ext cx="2628899" cy="5811834"/>
          </a:xfr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2F29B210-85A5-4DC5-2EF2-D4AE97929B81}"/>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6BB29E-8871-8900-D365-985AF45E8B45}"/>
              </a:ext>
            </a:extLst>
          </p:cNvPr>
          <p:cNvSpPr txBox="1">
            <a:spLocks noGrp="1"/>
          </p:cNvSpPr>
          <p:nvPr>
            <p:ph type="dt" sz="half" idx="7"/>
          </p:nvPr>
        </p:nvSpPr>
        <p:spPr/>
        <p:txBody>
          <a:bodyPr/>
          <a:lstStyle>
            <a:lvl1pPr>
              <a:defRPr/>
            </a:lvl1pPr>
          </a:lstStyle>
          <a:p>
            <a:pPr lvl="0"/>
            <a:fld id="{E4B65959-918B-42FA-8B6B-77F324D35A35}" type="datetime1">
              <a:rPr lang="fr-FR"/>
              <a:pPr lvl="0"/>
              <a:t>22/08/2023</a:t>
            </a:fld>
            <a:endParaRPr lang="fr-FR" dirty="0"/>
          </a:p>
        </p:txBody>
      </p:sp>
      <p:sp>
        <p:nvSpPr>
          <p:cNvPr id="5" name="Espace réservé du pied de page 4">
            <a:extLst>
              <a:ext uri="{FF2B5EF4-FFF2-40B4-BE49-F238E27FC236}">
                <a16:creationId xmlns:a16="http://schemas.microsoft.com/office/drawing/2014/main" id="{5FCEE06E-83C6-F40B-D52D-A10A12B3C018}"/>
              </a:ext>
            </a:extLst>
          </p:cNvPr>
          <p:cNvSpPr txBox="1">
            <a:spLocks noGrp="1"/>
          </p:cNvSpPr>
          <p:nvPr>
            <p:ph type="ftr" sz="quarter" idx="9"/>
          </p:nvPr>
        </p:nvSpPr>
        <p:spPr/>
        <p:txBody>
          <a:bodyPr/>
          <a:lstStyle>
            <a:lvl1pPr>
              <a:defRPr/>
            </a:lvl1pPr>
          </a:lstStyle>
          <a:p>
            <a:pPr lvl="0"/>
            <a:endParaRPr lang="fr-FR" dirty="0"/>
          </a:p>
        </p:txBody>
      </p:sp>
      <p:sp>
        <p:nvSpPr>
          <p:cNvPr id="6" name="Espace réservé du numéro de diapositive 5">
            <a:extLst>
              <a:ext uri="{FF2B5EF4-FFF2-40B4-BE49-F238E27FC236}">
                <a16:creationId xmlns:a16="http://schemas.microsoft.com/office/drawing/2014/main" id="{948F88C8-E80F-F4BB-56EA-7C0D72284F0D}"/>
              </a:ext>
            </a:extLst>
          </p:cNvPr>
          <p:cNvSpPr txBox="1">
            <a:spLocks noGrp="1"/>
          </p:cNvSpPr>
          <p:nvPr>
            <p:ph type="sldNum" sz="quarter" idx="8"/>
          </p:nvPr>
        </p:nvSpPr>
        <p:spPr/>
        <p:txBody>
          <a:bodyPr/>
          <a:lstStyle>
            <a:lvl1pPr>
              <a:defRPr/>
            </a:lvl1pPr>
          </a:lstStyle>
          <a:p>
            <a:pPr lvl="0"/>
            <a:fld id="{9E0F1CCA-F5EB-4C52-82B9-B670A48C1077}" type="slidenum">
              <a:t>‹N°›</a:t>
            </a:fld>
            <a:endParaRPr lang="fr-FR" dirty="0"/>
          </a:p>
        </p:txBody>
      </p:sp>
    </p:spTree>
    <p:extLst>
      <p:ext uri="{BB962C8B-B14F-4D97-AF65-F5344CB8AC3E}">
        <p14:creationId xmlns:p14="http://schemas.microsoft.com/office/powerpoint/2010/main" val="1889670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2" name="Google Shape;67;p28">
            <a:extLst>
              <a:ext uri="{FF2B5EF4-FFF2-40B4-BE49-F238E27FC236}">
                <a16:creationId xmlns:a16="http://schemas.microsoft.com/office/drawing/2014/main" id="{7299D586-6AB3-6B93-1F42-79B3AC1E83CD}"/>
              </a:ext>
            </a:extLst>
          </p:cNvPr>
          <p:cNvSpPr txBox="1">
            <a:spLocks noGrp="1"/>
          </p:cNvSpPr>
          <p:nvPr>
            <p:ph type="body" idx="4294967295"/>
          </p:nvPr>
        </p:nvSpPr>
        <p:spPr>
          <a:xfrm>
            <a:off x="695328" y="728657"/>
            <a:ext cx="6480169" cy="5040309"/>
          </a:xfrm>
        </p:spPr>
        <p:txBody>
          <a:bodyPr lIns="0" tIns="0" rIns="0" bIns="0">
            <a:noAutofit/>
          </a:bodyPr>
          <a:lstStyle>
            <a:lvl1pPr marL="457200">
              <a:lnSpc>
                <a:spcPct val="100000"/>
              </a:lnSpc>
              <a:spcBef>
                <a:spcPts val="0"/>
              </a:spcBef>
              <a:buNone/>
              <a:defRPr sz="2400" b="1">
                <a:solidFill>
                  <a:srgbClr val="E7E6E6"/>
                </a:solidFill>
                <a:latin typeface="Arial"/>
                <a:ea typeface="Arial"/>
                <a:cs typeface="Arial"/>
              </a:defRPr>
            </a:lvl1pPr>
          </a:lstStyle>
          <a:p>
            <a:pPr lvl="0"/>
            <a:endParaRPr lang="fr-FR"/>
          </a:p>
        </p:txBody>
      </p:sp>
      <p:sp>
        <p:nvSpPr>
          <p:cNvPr id="3" name="Google Shape;68;p28">
            <a:extLst>
              <a:ext uri="{FF2B5EF4-FFF2-40B4-BE49-F238E27FC236}">
                <a16:creationId xmlns:a16="http://schemas.microsoft.com/office/drawing/2014/main" id="{82FD235D-4F10-83E3-348C-59A42E3AFA61}"/>
              </a:ext>
            </a:extLst>
          </p:cNvPr>
          <p:cNvSpPr txBox="1">
            <a:spLocks noGrp="1"/>
          </p:cNvSpPr>
          <p:nvPr>
            <p:ph type="sldNum" sz="quarter" idx="8"/>
          </p:nvPr>
        </p:nvSpPr>
        <p:spPr>
          <a:xfrm>
            <a:off x="9046369" y="6489697"/>
            <a:ext cx="2450308" cy="368302"/>
          </a:xfrm>
        </p:spPr>
        <p:txBody>
          <a:bodyPr lIns="0" tIns="0" rIns="0" bIns="0"/>
          <a:lstStyle>
            <a:lvl1pPr>
              <a:defRPr/>
            </a:lvl1pPr>
          </a:lstStyle>
          <a:p>
            <a:pPr lvl="0"/>
            <a:fld id="{D1408200-DA70-4B4D-B787-F44A681E4295}" type="slidenum">
              <a:t>‹N°›</a:t>
            </a:fld>
            <a:endParaRPr lang="fr-FR" dirty="0"/>
          </a:p>
        </p:txBody>
      </p:sp>
      <p:sp>
        <p:nvSpPr>
          <p:cNvPr id="4" name="Google Shape;69;p28">
            <a:extLst>
              <a:ext uri="{FF2B5EF4-FFF2-40B4-BE49-F238E27FC236}">
                <a16:creationId xmlns:a16="http://schemas.microsoft.com/office/drawing/2014/main" id="{D394FBA7-39A1-7C5B-1C88-A9C8A7EE7BB7}"/>
              </a:ext>
            </a:extLst>
          </p:cNvPr>
          <p:cNvSpPr txBox="1">
            <a:spLocks noGrp="1"/>
          </p:cNvSpPr>
          <p:nvPr>
            <p:ph type="ftr" sz="quarter" idx="9"/>
          </p:nvPr>
        </p:nvSpPr>
        <p:spPr>
          <a:xfrm>
            <a:off x="0" y="6489697"/>
            <a:ext cx="9046369" cy="368302"/>
          </a:xfrm>
        </p:spPr>
        <p:txBody>
          <a:bodyPr lIns="91421" tIns="45701" rIns="91421" bIns="45701" anchorCtr="0"/>
          <a:lstStyle>
            <a:lvl1pPr algn="l">
              <a:defRPr/>
            </a:lvl1pPr>
          </a:lstStyle>
          <a:p>
            <a:pPr lvl="0"/>
            <a:endParaRPr lang="fr-FR" dirty="0"/>
          </a:p>
        </p:txBody>
      </p:sp>
    </p:spTree>
    <p:extLst>
      <p:ext uri="{BB962C8B-B14F-4D97-AF65-F5344CB8AC3E}">
        <p14:creationId xmlns:p14="http://schemas.microsoft.com/office/powerpoint/2010/main" val="319669303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vierge">
    <p:spTree>
      <p:nvGrpSpPr>
        <p:cNvPr id="1" name=""/>
        <p:cNvGrpSpPr/>
        <p:nvPr/>
      </p:nvGrpSpPr>
      <p:grpSpPr>
        <a:xfrm>
          <a:off x="0" y="0"/>
          <a:ext cx="0" cy="0"/>
          <a:chOff x="0" y="0"/>
          <a:chExt cx="0" cy="0"/>
        </a:xfrm>
      </p:grpSpPr>
      <p:sp>
        <p:nvSpPr>
          <p:cNvPr id="2" name="Google Shape;32;p23">
            <a:extLst>
              <a:ext uri="{FF2B5EF4-FFF2-40B4-BE49-F238E27FC236}">
                <a16:creationId xmlns:a16="http://schemas.microsoft.com/office/drawing/2014/main" id="{B7B5EF93-539C-CBEE-12A9-FB57495D1072}"/>
              </a:ext>
            </a:extLst>
          </p:cNvPr>
          <p:cNvSpPr txBox="1">
            <a:spLocks noGrp="1"/>
          </p:cNvSpPr>
          <p:nvPr>
            <p:ph type="sldNum" sz="quarter" idx="8"/>
          </p:nvPr>
        </p:nvSpPr>
        <p:spPr>
          <a:xfrm>
            <a:off x="9046369" y="6489697"/>
            <a:ext cx="2450308" cy="368302"/>
          </a:xfrm>
        </p:spPr>
        <p:txBody>
          <a:bodyPr lIns="0" tIns="0" rIns="0" bIns="0"/>
          <a:lstStyle>
            <a:lvl1pPr>
              <a:defRPr/>
            </a:lvl1pPr>
          </a:lstStyle>
          <a:p>
            <a:pPr lvl="0"/>
            <a:fld id="{C5A02B79-A76A-4292-9964-8C798D019DC1}" type="slidenum">
              <a:t>‹N°›</a:t>
            </a:fld>
            <a:endParaRPr lang="fr-FR" dirty="0"/>
          </a:p>
        </p:txBody>
      </p:sp>
      <p:sp>
        <p:nvSpPr>
          <p:cNvPr id="3" name="Google Shape;33;p23">
            <a:extLst>
              <a:ext uri="{FF2B5EF4-FFF2-40B4-BE49-F238E27FC236}">
                <a16:creationId xmlns:a16="http://schemas.microsoft.com/office/drawing/2014/main" id="{2F78DA49-BE2B-1C83-2D20-4D7AE356780D}"/>
              </a:ext>
            </a:extLst>
          </p:cNvPr>
          <p:cNvSpPr txBox="1">
            <a:spLocks noGrp="1"/>
          </p:cNvSpPr>
          <p:nvPr>
            <p:ph type="ftr" sz="quarter" idx="9"/>
          </p:nvPr>
        </p:nvSpPr>
        <p:spPr>
          <a:xfrm>
            <a:off x="0" y="6489697"/>
            <a:ext cx="9046369" cy="368302"/>
          </a:xfrm>
        </p:spPr>
        <p:txBody>
          <a:bodyPr lIns="91421" tIns="45701" rIns="91421" bIns="45701" anchorCtr="0"/>
          <a:lstStyle>
            <a:lvl1pPr algn="l">
              <a:defRPr/>
            </a:lvl1pPr>
          </a:lstStyle>
          <a:p>
            <a:pPr lvl="0"/>
            <a:endParaRPr lang="fr-FR" dirty="0"/>
          </a:p>
        </p:txBody>
      </p:sp>
      <p:sp>
        <p:nvSpPr>
          <p:cNvPr id="4" name="Google Shape;34;p23">
            <a:extLst>
              <a:ext uri="{FF2B5EF4-FFF2-40B4-BE49-F238E27FC236}">
                <a16:creationId xmlns:a16="http://schemas.microsoft.com/office/drawing/2014/main" id="{78C85259-FD89-6773-D405-82601F2FA0B0}"/>
              </a:ext>
            </a:extLst>
          </p:cNvPr>
          <p:cNvSpPr txBox="1">
            <a:spLocks noGrp="1"/>
          </p:cNvSpPr>
          <p:nvPr>
            <p:ph type="title"/>
          </p:nvPr>
        </p:nvSpPr>
        <p:spPr>
          <a:xfrm>
            <a:off x="695328" y="728667"/>
            <a:ext cx="10801350" cy="719998"/>
          </a:xfrm>
        </p:spPr>
        <p:txBody>
          <a:bodyPr lIns="0" tIns="0" rIns="0" bIns="0" anchor="t"/>
          <a:lstStyle>
            <a:lvl1pPr>
              <a:defRPr/>
            </a:lvl1pPr>
          </a:lstStyle>
          <a:p>
            <a:pPr lvl="0"/>
            <a:endParaRPr lang="fr-FR"/>
          </a:p>
        </p:txBody>
      </p:sp>
      <p:sp>
        <p:nvSpPr>
          <p:cNvPr id="5" name="Google Shape;35;p23">
            <a:extLst>
              <a:ext uri="{FF2B5EF4-FFF2-40B4-BE49-F238E27FC236}">
                <a16:creationId xmlns:a16="http://schemas.microsoft.com/office/drawing/2014/main" id="{494F6BC7-5CB5-737D-00A8-F067F6560C11}"/>
              </a:ext>
            </a:extLst>
          </p:cNvPr>
          <p:cNvSpPr txBox="1">
            <a:spLocks noGrp="1"/>
          </p:cNvSpPr>
          <p:nvPr>
            <p:ph type="body" idx="4294967295"/>
          </p:nvPr>
        </p:nvSpPr>
        <p:spPr>
          <a:xfrm>
            <a:off x="695328" y="1448665"/>
            <a:ext cx="5940427" cy="4320311"/>
          </a:xfrm>
        </p:spPr>
        <p:txBody>
          <a:bodyPr lIns="0" tIns="0" rIns="0" bIns="0">
            <a:noAutofit/>
          </a:bodyPr>
          <a:lstStyle>
            <a:lvl1pPr marL="457200">
              <a:lnSpc>
                <a:spcPct val="100000"/>
              </a:lnSpc>
              <a:spcBef>
                <a:spcPts val="0"/>
              </a:spcBef>
              <a:buNone/>
              <a:defRPr sz="2400" b="1">
                <a:solidFill>
                  <a:srgbClr val="E7E6E6"/>
                </a:solidFill>
                <a:latin typeface="Arial"/>
                <a:ea typeface="Arial"/>
                <a:cs typeface="Arial"/>
              </a:defRPr>
            </a:lvl1pPr>
          </a:lstStyle>
          <a:p>
            <a:pPr lvl="0"/>
            <a:endParaRPr lang="fr-FR"/>
          </a:p>
        </p:txBody>
      </p:sp>
    </p:spTree>
    <p:extLst>
      <p:ext uri="{BB962C8B-B14F-4D97-AF65-F5344CB8AC3E}">
        <p14:creationId xmlns:p14="http://schemas.microsoft.com/office/powerpoint/2010/main" val="2032398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mparaison">
    <p:spTree>
      <p:nvGrpSpPr>
        <p:cNvPr id="1" name=""/>
        <p:cNvGrpSpPr/>
        <p:nvPr/>
      </p:nvGrpSpPr>
      <p:grpSpPr>
        <a:xfrm>
          <a:off x="0" y="0"/>
          <a:ext cx="0" cy="0"/>
          <a:chOff x="0" y="0"/>
          <a:chExt cx="0" cy="0"/>
        </a:xfrm>
      </p:grpSpPr>
      <p:sp>
        <p:nvSpPr>
          <p:cNvPr id="2" name="Google Shape;85;p31">
            <a:extLst>
              <a:ext uri="{FF2B5EF4-FFF2-40B4-BE49-F238E27FC236}">
                <a16:creationId xmlns:a16="http://schemas.microsoft.com/office/drawing/2014/main" id="{2D86446F-B266-580F-E868-CD050D3DD94F}"/>
              </a:ext>
            </a:extLst>
          </p:cNvPr>
          <p:cNvSpPr/>
          <p:nvPr/>
        </p:nvSpPr>
        <p:spPr>
          <a:xfrm>
            <a:off x="695328" y="1808161"/>
            <a:ext cx="5221288" cy="3962396"/>
          </a:xfrm>
          <a:prstGeom prst="rect">
            <a:avLst/>
          </a:prstGeom>
          <a:noFill/>
          <a:ln w="9528" cap="flat">
            <a:solidFill>
              <a:srgbClr val="D8D8D8"/>
            </a:solidFill>
            <a:prstDash val="solid"/>
            <a:miter/>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Arial"/>
              <a:ea typeface="Arial"/>
              <a:cs typeface="Arial"/>
            </a:endParaRPr>
          </a:p>
        </p:txBody>
      </p:sp>
      <p:sp>
        <p:nvSpPr>
          <p:cNvPr id="3" name="Google Shape;86;p31">
            <a:extLst>
              <a:ext uri="{FF2B5EF4-FFF2-40B4-BE49-F238E27FC236}">
                <a16:creationId xmlns:a16="http://schemas.microsoft.com/office/drawing/2014/main" id="{FD694248-F40E-9359-0BBE-242B30048413}"/>
              </a:ext>
            </a:extLst>
          </p:cNvPr>
          <p:cNvSpPr txBox="1">
            <a:spLocks noGrp="1"/>
          </p:cNvSpPr>
          <p:nvPr>
            <p:ph type="body" idx="4294967295"/>
          </p:nvPr>
        </p:nvSpPr>
        <p:spPr>
          <a:xfrm>
            <a:off x="1055683" y="2168527"/>
            <a:ext cx="4500557" cy="3241621"/>
          </a:xfrm>
        </p:spPr>
        <p:txBody>
          <a:bodyPr lIns="91421" tIns="45701" rIns="91421" bIns="45701" anchor="ctr" anchorCtr="1">
            <a:noAutofit/>
          </a:bodyPr>
          <a:lstStyle>
            <a:lvl1pPr marL="457200" algn="ctr">
              <a:buNone/>
              <a:defRPr sz="1400">
                <a:solidFill>
                  <a:srgbClr val="E9E9E9"/>
                </a:solidFill>
                <a:latin typeface="Arial"/>
                <a:ea typeface="Arial"/>
                <a:cs typeface="Arial"/>
              </a:defRPr>
            </a:lvl1pPr>
          </a:lstStyle>
          <a:p>
            <a:pPr lvl="0"/>
            <a:endParaRPr lang="fr-FR"/>
          </a:p>
        </p:txBody>
      </p:sp>
      <p:sp>
        <p:nvSpPr>
          <p:cNvPr id="4" name="Google Shape;87;p31">
            <a:extLst>
              <a:ext uri="{FF2B5EF4-FFF2-40B4-BE49-F238E27FC236}">
                <a16:creationId xmlns:a16="http://schemas.microsoft.com/office/drawing/2014/main" id="{CE37FEFE-0348-915E-43E6-AF59DC55FFFD}"/>
              </a:ext>
            </a:extLst>
          </p:cNvPr>
          <p:cNvSpPr txBox="1">
            <a:spLocks noGrp="1"/>
          </p:cNvSpPr>
          <p:nvPr>
            <p:ph type="body" idx="4294967295"/>
          </p:nvPr>
        </p:nvSpPr>
        <p:spPr>
          <a:xfrm>
            <a:off x="6635745" y="2168115"/>
            <a:ext cx="4500567" cy="3242087"/>
          </a:xfrm>
        </p:spPr>
        <p:txBody>
          <a:bodyPr lIns="91421" tIns="45701" rIns="91421" bIns="45701" anchor="ctr" anchorCtr="1">
            <a:noAutofit/>
          </a:bodyPr>
          <a:lstStyle>
            <a:lvl1pPr marL="457200" algn="ctr">
              <a:buNone/>
              <a:defRPr sz="1400">
                <a:solidFill>
                  <a:srgbClr val="E9E9E9"/>
                </a:solidFill>
                <a:latin typeface="Arial"/>
                <a:ea typeface="Arial"/>
                <a:cs typeface="Arial"/>
              </a:defRPr>
            </a:lvl1pPr>
          </a:lstStyle>
          <a:p>
            <a:pPr lvl="0"/>
            <a:endParaRPr lang="fr-FR"/>
          </a:p>
        </p:txBody>
      </p:sp>
      <p:sp>
        <p:nvSpPr>
          <p:cNvPr id="5" name="Google Shape;88;p31">
            <a:extLst>
              <a:ext uri="{FF2B5EF4-FFF2-40B4-BE49-F238E27FC236}">
                <a16:creationId xmlns:a16="http://schemas.microsoft.com/office/drawing/2014/main" id="{B95DBEA9-4028-B3CF-CB62-9F74733B576B}"/>
              </a:ext>
            </a:extLst>
          </p:cNvPr>
          <p:cNvSpPr txBox="1">
            <a:spLocks noGrp="1"/>
          </p:cNvSpPr>
          <p:nvPr>
            <p:ph type="body" idx="4294967295"/>
          </p:nvPr>
        </p:nvSpPr>
        <p:spPr>
          <a:xfrm>
            <a:off x="695328" y="728657"/>
            <a:ext cx="6480169" cy="902019"/>
          </a:xfrm>
        </p:spPr>
        <p:txBody>
          <a:bodyPr lIns="0" tIns="0" rIns="0" bIns="0">
            <a:noAutofit/>
          </a:bodyPr>
          <a:lstStyle>
            <a:lvl1pPr marL="457200">
              <a:lnSpc>
                <a:spcPct val="100000"/>
              </a:lnSpc>
              <a:spcBef>
                <a:spcPts val="0"/>
              </a:spcBef>
              <a:buNone/>
              <a:defRPr sz="2400" b="1">
                <a:solidFill>
                  <a:srgbClr val="E7E6E6"/>
                </a:solidFill>
                <a:latin typeface="Arial"/>
                <a:ea typeface="Arial"/>
                <a:cs typeface="Arial"/>
              </a:defRPr>
            </a:lvl1pPr>
          </a:lstStyle>
          <a:p>
            <a:pPr lvl="0"/>
            <a:endParaRPr lang="fr-FR"/>
          </a:p>
        </p:txBody>
      </p:sp>
      <p:sp>
        <p:nvSpPr>
          <p:cNvPr id="6" name="Google Shape;89;p31">
            <a:extLst>
              <a:ext uri="{FF2B5EF4-FFF2-40B4-BE49-F238E27FC236}">
                <a16:creationId xmlns:a16="http://schemas.microsoft.com/office/drawing/2014/main" id="{A7EB0697-6C7D-00B9-78C4-9E60318A7A7A}"/>
              </a:ext>
            </a:extLst>
          </p:cNvPr>
          <p:cNvSpPr/>
          <p:nvPr/>
        </p:nvSpPr>
        <p:spPr>
          <a:xfrm>
            <a:off x="6275390" y="1807439"/>
            <a:ext cx="5221288" cy="3963201"/>
          </a:xfrm>
          <a:prstGeom prst="rect">
            <a:avLst/>
          </a:prstGeom>
          <a:noFill/>
          <a:ln w="9528" cap="flat">
            <a:solidFill>
              <a:srgbClr val="D8D8D8"/>
            </a:solidFill>
            <a:prstDash val="solid"/>
            <a:miter/>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Arial"/>
              <a:ea typeface="Arial"/>
              <a:cs typeface="Arial"/>
            </a:endParaRPr>
          </a:p>
        </p:txBody>
      </p:sp>
      <p:sp>
        <p:nvSpPr>
          <p:cNvPr id="7" name="Google Shape;90;p31">
            <a:extLst>
              <a:ext uri="{FF2B5EF4-FFF2-40B4-BE49-F238E27FC236}">
                <a16:creationId xmlns:a16="http://schemas.microsoft.com/office/drawing/2014/main" id="{984C034D-400E-EA86-07EC-855F3A0A481E}"/>
              </a:ext>
            </a:extLst>
          </p:cNvPr>
          <p:cNvSpPr txBox="1">
            <a:spLocks noGrp="1"/>
          </p:cNvSpPr>
          <p:nvPr>
            <p:ph type="body" idx="4294967295"/>
          </p:nvPr>
        </p:nvSpPr>
        <p:spPr>
          <a:xfrm>
            <a:off x="695328" y="5772470"/>
            <a:ext cx="3060697" cy="358773"/>
          </a:xfrm>
        </p:spPr>
        <p:txBody>
          <a:bodyPr lIns="0" tIns="0" rIns="0" bIns="0" anchor="b">
            <a:noAutofit/>
          </a:bodyPr>
          <a:lstStyle>
            <a:lvl1pPr marL="457200">
              <a:lnSpc>
                <a:spcPct val="100000"/>
              </a:lnSpc>
              <a:spcBef>
                <a:spcPts val="1200"/>
              </a:spcBef>
              <a:buNone/>
              <a:defRPr sz="900">
                <a:solidFill>
                  <a:srgbClr val="7F7F7F"/>
                </a:solidFill>
                <a:latin typeface="Arial"/>
                <a:ea typeface="Arial"/>
                <a:cs typeface="Arial"/>
              </a:defRPr>
            </a:lvl1pPr>
          </a:lstStyle>
          <a:p>
            <a:pPr lvl="0"/>
            <a:endParaRPr lang="fr-FR"/>
          </a:p>
        </p:txBody>
      </p:sp>
      <p:sp>
        <p:nvSpPr>
          <p:cNvPr id="8" name="Google Shape;91;p31">
            <a:extLst>
              <a:ext uri="{FF2B5EF4-FFF2-40B4-BE49-F238E27FC236}">
                <a16:creationId xmlns:a16="http://schemas.microsoft.com/office/drawing/2014/main" id="{8AFECD46-8612-A236-E5E1-CF36D79B9A78}"/>
              </a:ext>
            </a:extLst>
          </p:cNvPr>
          <p:cNvSpPr txBox="1">
            <a:spLocks noGrp="1"/>
          </p:cNvSpPr>
          <p:nvPr>
            <p:ph type="body" idx="4294967295"/>
          </p:nvPr>
        </p:nvSpPr>
        <p:spPr>
          <a:xfrm>
            <a:off x="6275390" y="5770558"/>
            <a:ext cx="3060697" cy="358773"/>
          </a:xfrm>
        </p:spPr>
        <p:txBody>
          <a:bodyPr lIns="0" tIns="0" rIns="0" bIns="0" anchor="b">
            <a:noAutofit/>
          </a:bodyPr>
          <a:lstStyle>
            <a:lvl1pPr marL="457200">
              <a:lnSpc>
                <a:spcPct val="100000"/>
              </a:lnSpc>
              <a:spcBef>
                <a:spcPts val="1200"/>
              </a:spcBef>
              <a:buNone/>
              <a:defRPr sz="900">
                <a:solidFill>
                  <a:srgbClr val="7F7F7F"/>
                </a:solidFill>
                <a:latin typeface="Arial"/>
                <a:ea typeface="Arial"/>
                <a:cs typeface="Arial"/>
              </a:defRPr>
            </a:lvl1pPr>
          </a:lstStyle>
          <a:p>
            <a:pPr lvl="0"/>
            <a:endParaRPr lang="fr-FR"/>
          </a:p>
        </p:txBody>
      </p:sp>
      <p:sp>
        <p:nvSpPr>
          <p:cNvPr id="9" name="Google Shape;92;p31">
            <a:extLst>
              <a:ext uri="{FF2B5EF4-FFF2-40B4-BE49-F238E27FC236}">
                <a16:creationId xmlns:a16="http://schemas.microsoft.com/office/drawing/2014/main" id="{72F1EC52-86F4-E756-8CB1-C443DA579022}"/>
              </a:ext>
            </a:extLst>
          </p:cNvPr>
          <p:cNvSpPr txBox="1">
            <a:spLocks noGrp="1"/>
          </p:cNvSpPr>
          <p:nvPr>
            <p:ph type="sldNum" sz="quarter" idx="8"/>
          </p:nvPr>
        </p:nvSpPr>
        <p:spPr>
          <a:xfrm>
            <a:off x="9046369" y="6489697"/>
            <a:ext cx="2450308" cy="368302"/>
          </a:xfrm>
        </p:spPr>
        <p:txBody>
          <a:bodyPr lIns="0" tIns="0" rIns="0" bIns="0"/>
          <a:lstStyle>
            <a:lvl1pPr>
              <a:defRPr/>
            </a:lvl1pPr>
          </a:lstStyle>
          <a:p>
            <a:pPr lvl="0"/>
            <a:fld id="{372455A7-DFEF-4B49-8A79-162FC95CA357}" type="slidenum">
              <a:t>‹N°›</a:t>
            </a:fld>
            <a:endParaRPr lang="fr-FR" dirty="0"/>
          </a:p>
        </p:txBody>
      </p:sp>
      <p:sp>
        <p:nvSpPr>
          <p:cNvPr id="10" name="Google Shape;93;p31">
            <a:extLst>
              <a:ext uri="{FF2B5EF4-FFF2-40B4-BE49-F238E27FC236}">
                <a16:creationId xmlns:a16="http://schemas.microsoft.com/office/drawing/2014/main" id="{F960E0F0-2006-A3E3-149C-CDF0A50ECE94}"/>
              </a:ext>
            </a:extLst>
          </p:cNvPr>
          <p:cNvSpPr txBox="1">
            <a:spLocks noGrp="1"/>
          </p:cNvSpPr>
          <p:nvPr>
            <p:ph type="ftr" sz="quarter" idx="9"/>
          </p:nvPr>
        </p:nvSpPr>
        <p:spPr>
          <a:xfrm>
            <a:off x="0" y="6489697"/>
            <a:ext cx="9046369" cy="368302"/>
          </a:xfrm>
        </p:spPr>
        <p:txBody>
          <a:bodyPr lIns="91421" tIns="45701" rIns="91421" bIns="45701" anchorCtr="0"/>
          <a:lstStyle>
            <a:lvl1pPr algn="l">
              <a:defRPr/>
            </a:lvl1pPr>
          </a:lstStyle>
          <a:p>
            <a:pPr lvl="0"/>
            <a:endParaRPr lang="fr-FR" dirty="0"/>
          </a:p>
        </p:txBody>
      </p:sp>
    </p:spTree>
    <p:extLst>
      <p:ext uri="{BB962C8B-B14F-4D97-AF65-F5344CB8AC3E}">
        <p14:creationId xmlns:p14="http://schemas.microsoft.com/office/powerpoint/2010/main" val="291555171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Slide vierge">
    <p:spTree>
      <p:nvGrpSpPr>
        <p:cNvPr id="1" name=""/>
        <p:cNvGrpSpPr/>
        <p:nvPr/>
      </p:nvGrpSpPr>
      <p:grpSpPr>
        <a:xfrm>
          <a:off x="0" y="0"/>
          <a:ext cx="0" cy="0"/>
          <a:chOff x="0" y="0"/>
          <a:chExt cx="0" cy="0"/>
        </a:xfrm>
      </p:grpSpPr>
      <p:sp>
        <p:nvSpPr>
          <p:cNvPr id="2" name="Google Shape;32;p23">
            <a:extLst>
              <a:ext uri="{FF2B5EF4-FFF2-40B4-BE49-F238E27FC236}">
                <a16:creationId xmlns:a16="http://schemas.microsoft.com/office/drawing/2014/main" id="{5B003A75-7C7B-66B7-B445-EDB1E695450E}"/>
              </a:ext>
            </a:extLst>
          </p:cNvPr>
          <p:cNvSpPr txBox="1">
            <a:spLocks noGrp="1"/>
          </p:cNvSpPr>
          <p:nvPr>
            <p:ph type="sldNum" sz="quarter" idx="8"/>
          </p:nvPr>
        </p:nvSpPr>
        <p:spPr>
          <a:xfrm>
            <a:off x="9046369" y="6489697"/>
            <a:ext cx="2450308" cy="368302"/>
          </a:xfrm>
        </p:spPr>
        <p:txBody>
          <a:bodyPr lIns="0" tIns="0" rIns="0" bIns="0"/>
          <a:lstStyle>
            <a:lvl1pPr>
              <a:defRPr/>
            </a:lvl1pPr>
          </a:lstStyle>
          <a:p>
            <a:pPr lvl="0"/>
            <a:fld id="{18662BDD-F8C8-4AA5-8AA0-BB55077A06E2}" type="slidenum">
              <a:t>‹N°›</a:t>
            </a:fld>
            <a:endParaRPr lang="fr-FR" dirty="0"/>
          </a:p>
        </p:txBody>
      </p:sp>
      <p:sp>
        <p:nvSpPr>
          <p:cNvPr id="3" name="Google Shape;33;p23">
            <a:extLst>
              <a:ext uri="{FF2B5EF4-FFF2-40B4-BE49-F238E27FC236}">
                <a16:creationId xmlns:a16="http://schemas.microsoft.com/office/drawing/2014/main" id="{0662A04D-BDB3-B7A6-F0EF-C690ECB4CE12}"/>
              </a:ext>
            </a:extLst>
          </p:cNvPr>
          <p:cNvSpPr txBox="1">
            <a:spLocks noGrp="1"/>
          </p:cNvSpPr>
          <p:nvPr>
            <p:ph type="ftr" sz="quarter" idx="9"/>
          </p:nvPr>
        </p:nvSpPr>
        <p:spPr>
          <a:xfrm>
            <a:off x="0" y="6489697"/>
            <a:ext cx="9046369" cy="368302"/>
          </a:xfrm>
        </p:spPr>
        <p:txBody>
          <a:bodyPr lIns="91421" tIns="45701" rIns="91421" bIns="45701" anchorCtr="0"/>
          <a:lstStyle>
            <a:lvl1pPr algn="l">
              <a:defRPr/>
            </a:lvl1pPr>
          </a:lstStyle>
          <a:p>
            <a:pPr lvl="0"/>
            <a:endParaRPr lang="fr-FR" dirty="0"/>
          </a:p>
        </p:txBody>
      </p:sp>
      <p:sp>
        <p:nvSpPr>
          <p:cNvPr id="4" name="Google Shape;34;p23">
            <a:extLst>
              <a:ext uri="{FF2B5EF4-FFF2-40B4-BE49-F238E27FC236}">
                <a16:creationId xmlns:a16="http://schemas.microsoft.com/office/drawing/2014/main" id="{DB442826-6B55-7038-7F67-2D8041066B2F}"/>
              </a:ext>
            </a:extLst>
          </p:cNvPr>
          <p:cNvSpPr txBox="1">
            <a:spLocks noGrp="1"/>
          </p:cNvSpPr>
          <p:nvPr>
            <p:ph type="title"/>
          </p:nvPr>
        </p:nvSpPr>
        <p:spPr>
          <a:xfrm>
            <a:off x="695328" y="728667"/>
            <a:ext cx="10801350" cy="719998"/>
          </a:xfrm>
        </p:spPr>
        <p:txBody>
          <a:bodyPr lIns="0" tIns="0" rIns="0" bIns="0" anchor="t"/>
          <a:lstStyle>
            <a:lvl1pPr>
              <a:defRPr/>
            </a:lvl1pPr>
          </a:lstStyle>
          <a:p>
            <a:pPr lvl="0"/>
            <a:endParaRPr lang="fr-FR"/>
          </a:p>
        </p:txBody>
      </p:sp>
      <p:sp>
        <p:nvSpPr>
          <p:cNvPr id="5" name="Google Shape;35;p23">
            <a:extLst>
              <a:ext uri="{FF2B5EF4-FFF2-40B4-BE49-F238E27FC236}">
                <a16:creationId xmlns:a16="http://schemas.microsoft.com/office/drawing/2014/main" id="{24A12BB7-C19D-F5B9-7248-F9125007E406}"/>
              </a:ext>
            </a:extLst>
          </p:cNvPr>
          <p:cNvSpPr txBox="1">
            <a:spLocks noGrp="1"/>
          </p:cNvSpPr>
          <p:nvPr>
            <p:ph type="body" idx="4294967295"/>
          </p:nvPr>
        </p:nvSpPr>
        <p:spPr>
          <a:xfrm>
            <a:off x="695328" y="1448665"/>
            <a:ext cx="5940427" cy="4320311"/>
          </a:xfrm>
        </p:spPr>
        <p:txBody>
          <a:bodyPr lIns="0" tIns="0" rIns="0" bIns="0">
            <a:noAutofit/>
          </a:bodyPr>
          <a:lstStyle>
            <a:lvl1pPr marL="457200">
              <a:lnSpc>
                <a:spcPct val="100000"/>
              </a:lnSpc>
              <a:spcBef>
                <a:spcPts val="0"/>
              </a:spcBef>
              <a:buNone/>
              <a:defRPr sz="2400" b="1">
                <a:solidFill>
                  <a:srgbClr val="E7E6E6"/>
                </a:solidFill>
                <a:latin typeface="Arial"/>
                <a:ea typeface="Arial"/>
                <a:cs typeface="Arial"/>
              </a:defRPr>
            </a:lvl1pPr>
          </a:lstStyle>
          <a:p>
            <a:pPr lvl="0"/>
            <a:endParaRPr lang="fr-FR"/>
          </a:p>
        </p:txBody>
      </p:sp>
    </p:spTree>
    <p:extLst>
      <p:ext uri="{BB962C8B-B14F-4D97-AF65-F5344CB8AC3E}">
        <p14:creationId xmlns:p14="http://schemas.microsoft.com/office/powerpoint/2010/main" val="178177107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6AA48A1-044B-62C5-D8AE-8C041AA4CA81}"/>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fr-FR"/>
              <a:t>Modifiez le style du titre</a:t>
            </a:r>
          </a:p>
        </p:txBody>
      </p:sp>
      <p:sp>
        <p:nvSpPr>
          <p:cNvPr id="3" name="Espace réservé du texte 2">
            <a:extLst>
              <a:ext uri="{FF2B5EF4-FFF2-40B4-BE49-F238E27FC236}">
                <a16:creationId xmlns:a16="http://schemas.microsoft.com/office/drawing/2014/main" id="{8544F3CC-9D28-499D-3CF8-89F45B1D44A4}"/>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73CD0A6-16A2-4DCE-FABA-A98004CC0B54}"/>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93BDF823-ECAD-42FB-8856-8D2CEA88B12E}" type="datetime1">
              <a:rPr lang="fr-FR"/>
              <a:pPr lvl="0"/>
              <a:t>22/08/2023</a:t>
            </a:fld>
            <a:endParaRPr lang="fr-FR" dirty="0"/>
          </a:p>
        </p:txBody>
      </p:sp>
      <p:sp>
        <p:nvSpPr>
          <p:cNvPr id="5" name="Espace réservé du pied de page 4">
            <a:extLst>
              <a:ext uri="{FF2B5EF4-FFF2-40B4-BE49-F238E27FC236}">
                <a16:creationId xmlns:a16="http://schemas.microsoft.com/office/drawing/2014/main" id="{B5ACC1EB-3395-943D-A015-2518FE95D121}"/>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endParaRPr lang="fr-FR" dirty="0"/>
          </a:p>
        </p:txBody>
      </p:sp>
      <p:sp>
        <p:nvSpPr>
          <p:cNvPr id="6" name="Espace réservé du numéro de diapositive 5">
            <a:extLst>
              <a:ext uri="{FF2B5EF4-FFF2-40B4-BE49-F238E27FC236}">
                <a16:creationId xmlns:a16="http://schemas.microsoft.com/office/drawing/2014/main" id="{5EA23EC8-DA26-8B6E-8BA4-60BFD3494C24}"/>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481DFA6E-45DF-48E7-A408-1259AC6E4330}" type="slidenum">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haBG2IIbwbA"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upload.wikimedia.org/wikipedia/commons/a/ae/Coca-Cola_advertisement_tents_at_Taipei_Dragon_Boat_Festival_20170530b.jpg" TargetMode="External"/><Relationship Id="rId5" Type="http://schemas.openxmlformats.org/officeDocument/2006/relationships/image" Target="../media/image25.jpg"/><Relationship Id="rId4" Type="http://schemas.openxmlformats.org/officeDocument/2006/relationships/image" Target="../media/image24.webp"/></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hyperlink" Target="https://fr.wikipedia.org/wiki/Gaz_&#224;_effet_de_serre" TargetMode="External"/><Relationship Id="rId13" Type="http://schemas.openxmlformats.org/officeDocument/2006/relationships/image" Target="../media/image31.gif"/><Relationship Id="rId3" Type="http://schemas.openxmlformats.org/officeDocument/2006/relationships/image" Target="../media/image29.png"/><Relationship Id="rId7" Type="http://schemas.openxmlformats.org/officeDocument/2006/relationships/hyperlink" Target="https://fr.wikipedia.org/wiki/&#201;tats-Unis" TargetMode="External"/><Relationship Id="rId12" Type="http://schemas.openxmlformats.org/officeDocument/2006/relationships/hyperlink" Target="https://www.francetvinfo.fr/meteo/climat/info-france-2-changement-climatique-total-etait-alerte-depuis-50-ans_4813401.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fr.wikipedia.org/wiki/Washington_(district_de_Columbia)" TargetMode="External"/><Relationship Id="rId11" Type="http://schemas.openxmlformats.org/officeDocument/2006/relationships/hyperlink" Target="https://www.liberation.fr/planete/2015/11/06/changement-climatique-exxon-a-t-il-menti-durant-quarante-ans_1411722/" TargetMode="External"/><Relationship Id="rId5" Type="http://schemas.openxmlformats.org/officeDocument/2006/relationships/hyperlink" Target="https://fr.wikipedia.org/wiki/Lobby" TargetMode="External"/><Relationship Id="rId10" Type="http://schemas.openxmlformats.org/officeDocument/2006/relationships/hyperlink" Target="https://fr.wikipedia.org/wiki/R&#233;chauffement_climatique" TargetMode="External"/><Relationship Id="rId4" Type="http://schemas.openxmlformats.org/officeDocument/2006/relationships/image" Target="../media/image30.png"/><Relationship Id="rId9" Type="http://schemas.openxmlformats.org/officeDocument/2006/relationships/hyperlink" Target="https://fr.wikipedia.org/wiki/D&#233;ni_du_r&#233;chauffement_climatiqu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atecopol.hypotheses.org/654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4.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hyperlink" Target="https://youtu.be/fv1YJibNKZA"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phototrend.fr/2011/06/peter-menzel-what-the-world-eat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anr.fr/fileadmin/documents/2016/Rapport-final-ARP-REAGIR-mai-2014.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58.jpeg"/><Relationship Id="rId4" Type="http://schemas.openxmlformats.org/officeDocument/2006/relationships/image" Target="../media/image57.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seatizens.org/nauru/"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7B4355-3B7C-426E-93C0-1A16AF180C35}"/>
              </a:ext>
            </a:extLst>
          </p:cNvPr>
          <p:cNvSpPr txBox="1">
            <a:spLocks noGrp="1"/>
          </p:cNvSpPr>
          <p:nvPr>
            <p:ph type="ctrTitle"/>
          </p:nvPr>
        </p:nvSpPr>
        <p:spPr/>
        <p:txBody>
          <a:bodyPr/>
          <a:lstStyle/>
          <a:p>
            <a:pPr lvl="0"/>
            <a:r>
              <a:rPr lang="fr-FR" dirty="0"/>
              <a:t>Pour une culture écologique commune</a:t>
            </a:r>
          </a:p>
        </p:txBody>
      </p:sp>
      <p:sp>
        <p:nvSpPr>
          <p:cNvPr id="3" name="Sous-titre 2">
            <a:extLst>
              <a:ext uri="{FF2B5EF4-FFF2-40B4-BE49-F238E27FC236}">
                <a16:creationId xmlns:a16="http://schemas.microsoft.com/office/drawing/2014/main" id="{977B8486-0505-080C-7F86-F4C8E38B2E20}"/>
              </a:ext>
            </a:extLst>
          </p:cNvPr>
          <p:cNvSpPr txBox="1">
            <a:spLocks noGrp="1"/>
          </p:cNvSpPr>
          <p:nvPr>
            <p:ph type="subTitle" idx="1"/>
          </p:nvPr>
        </p:nvSpPr>
        <p:spPr>
          <a:xfrm>
            <a:off x="1524003" y="4296308"/>
            <a:ext cx="9144000" cy="1655758"/>
          </a:xfrm>
        </p:spPr>
        <p:txBody>
          <a:bodyPr/>
          <a:lstStyle/>
          <a:p>
            <a:pPr lvl="0"/>
            <a:r>
              <a:rPr lang="fr-FR" dirty="0"/>
              <a:t>Formation à destination des adultes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C3B648-C4E8-BFF2-0B88-5C4B91D5345F}"/>
              </a:ext>
            </a:extLst>
          </p:cNvPr>
          <p:cNvSpPr txBox="1">
            <a:spLocks noGrp="1"/>
          </p:cNvSpPr>
          <p:nvPr>
            <p:ph type="ctrTitle"/>
          </p:nvPr>
        </p:nvSpPr>
        <p:spPr>
          <a:xfrm>
            <a:off x="1524000" y="1865888"/>
            <a:ext cx="9144000" cy="2387598"/>
          </a:xfrm>
          <a:solidFill>
            <a:srgbClr val="00B050"/>
          </a:solidFill>
        </p:spPr>
        <p:txBody>
          <a:bodyPr/>
          <a:lstStyle/>
          <a:p>
            <a:pPr lvl="0"/>
            <a:r>
              <a:rPr lang="fr-FR" sz="7200" b="1" dirty="0"/>
              <a:t>1. Où en sommes-nous?</a:t>
            </a:r>
            <a:br>
              <a:rPr lang="fr-FR" sz="7200" b="1" dirty="0"/>
            </a:br>
            <a:r>
              <a:rPr lang="fr-FR" b="1"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508">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7E338B3-DA2D-E460-B286-B3AEB50E6E4A}"/>
              </a:ext>
            </a:extLst>
          </p:cNvPr>
          <p:cNvPicPr>
            <a:picLocks noChangeAspect="1"/>
          </p:cNvPicPr>
          <p:nvPr/>
        </p:nvPicPr>
        <p:blipFill>
          <a:blip r:embed="rId3"/>
          <a:stretch>
            <a:fillRect/>
          </a:stretch>
        </p:blipFill>
        <p:spPr>
          <a:xfrm>
            <a:off x="284939" y="156706"/>
            <a:ext cx="11622122" cy="6544588"/>
          </a:xfrm>
          <a:prstGeom prst="rect">
            <a:avLst/>
          </a:prstGeom>
        </p:spPr>
      </p:pic>
      <p:sp>
        <p:nvSpPr>
          <p:cNvPr id="7" name="ZoneTexte 6">
            <a:extLst>
              <a:ext uri="{FF2B5EF4-FFF2-40B4-BE49-F238E27FC236}">
                <a16:creationId xmlns:a16="http://schemas.microsoft.com/office/drawing/2014/main" id="{FEB96283-0F2A-B4CC-25BB-93BA704EB7E4}"/>
              </a:ext>
            </a:extLst>
          </p:cNvPr>
          <p:cNvSpPr txBox="1"/>
          <p:nvPr/>
        </p:nvSpPr>
        <p:spPr>
          <a:xfrm>
            <a:off x="284939" y="5883252"/>
            <a:ext cx="5146043" cy="707886"/>
          </a:xfrm>
          <a:prstGeom prst="rect">
            <a:avLst/>
          </a:prstGeom>
          <a:noFill/>
        </p:spPr>
        <p:txBody>
          <a:bodyPr wrap="square" rtlCol="0">
            <a:spAutoFit/>
          </a:bodyPr>
          <a:lstStyle/>
          <a:p>
            <a:r>
              <a:rPr lang="fr-FR" sz="4000" b="1" dirty="0">
                <a:solidFill>
                  <a:srgbClr val="00B050"/>
                </a:solidFill>
              </a:rPr>
              <a:t>Les limites planétaires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426A913-8653-C852-7379-B90512F808C3}"/>
              </a:ext>
            </a:extLst>
          </p:cNvPr>
          <p:cNvSpPr txBox="1">
            <a:spLocks/>
          </p:cNvSpPr>
          <p:nvPr/>
        </p:nvSpPr>
        <p:spPr>
          <a:xfrm>
            <a:off x="8291784" y="5319325"/>
            <a:ext cx="2725229" cy="1576505"/>
          </a:xfrm>
          <a:prstGeom prst="rect">
            <a:avLst/>
          </a:prstGeom>
          <a:noFill/>
          <a:ln>
            <a:noFill/>
          </a:ln>
        </p:spPr>
        <p:txBody>
          <a:bodyPr vert="horz" wrap="square" lIns="91440" tIns="45720" rIns="91440" bIns="45720" anchor="t" anchorCtr="0" compatLnSpc="1">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sz="2000" err="1">
                <a:latin typeface="Calibri Light"/>
                <a:cs typeface="Calibri"/>
              </a:rPr>
              <a:t>Moins</a:t>
            </a:r>
            <a:r>
              <a:rPr lang="en-US" sz="2000">
                <a:latin typeface="Calibri Light"/>
                <a:cs typeface="Calibri"/>
              </a:rPr>
              <a:t> de </a:t>
            </a:r>
            <a:r>
              <a:rPr lang="en-US" sz="2000" err="1">
                <a:latin typeface="Calibri Light"/>
                <a:cs typeface="Calibri"/>
              </a:rPr>
              <a:t>diversité</a:t>
            </a:r>
            <a:r>
              <a:rPr lang="en-US" sz="2000">
                <a:latin typeface="Calibri Light"/>
                <a:cs typeface="Calibri"/>
              </a:rPr>
              <a:t> au sein des </a:t>
            </a:r>
            <a:r>
              <a:rPr lang="en-US" sz="2000" err="1">
                <a:latin typeface="Calibri Light"/>
                <a:cs typeface="Calibri"/>
              </a:rPr>
              <a:t>espèces</a:t>
            </a:r>
            <a:r>
              <a:rPr lang="en-US" sz="2000">
                <a:latin typeface="Calibri Light"/>
                <a:cs typeface="Calibri"/>
              </a:rPr>
              <a:t> : </a:t>
            </a:r>
            <a:r>
              <a:rPr lang="en-US" sz="2000" err="1">
                <a:latin typeface="Calibri Light"/>
                <a:cs typeface="Calibri"/>
              </a:rPr>
              <a:t>moins</a:t>
            </a:r>
            <a:r>
              <a:rPr lang="en-US" sz="2000">
                <a:latin typeface="Calibri Light"/>
                <a:cs typeface="Calibri"/>
              </a:rPr>
              <a:t> de </a:t>
            </a:r>
            <a:r>
              <a:rPr lang="en-US" sz="2000" err="1">
                <a:latin typeface="Calibri Light"/>
                <a:cs typeface="Calibri"/>
              </a:rPr>
              <a:t>résistance</a:t>
            </a:r>
            <a:r>
              <a:rPr lang="en-US" sz="2000">
                <a:latin typeface="Calibri Light"/>
                <a:cs typeface="Calibri"/>
              </a:rPr>
              <a:t> aux maladies</a:t>
            </a:r>
            <a:endParaRPr lang="en-US" sz="2000"/>
          </a:p>
          <a:p>
            <a:pPr>
              <a:lnSpc>
                <a:spcPct val="110000"/>
              </a:lnSpc>
            </a:pPr>
            <a:endParaRPr lang="en-US" sz="2000">
              <a:latin typeface="Calibri Light"/>
              <a:cs typeface="Calibri"/>
            </a:endParaRPr>
          </a:p>
        </p:txBody>
      </p:sp>
      <p:pic>
        <p:nvPicPr>
          <p:cNvPr id="10" name="Picture 9" descr="Diagram&#10;&#10;Description automatically generated">
            <a:extLst>
              <a:ext uri="{FF2B5EF4-FFF2-40B4-BE49-F238E27FC236}">
                <a16:creationId xmlns:a16="http://schemas.microsoft.com/office/drawing/2014/main" id="{6D5462BD-6AAD-2890-C00E-CFCB6D0E3E51}"/>
              </a:ext>
            </a:extLst>
          </p:cNvPr>
          <p:cNvPicPr>
            <a:picLocks noGrp="1" noChangeAspect="1"/>
          </p:cNvPicPr>
          <p:nvPr/>
        </p:nvPicPr>
        <p:blipFill rotWithShape="1">
          <a:blip r:embed="rId3"/>
          <a:srcRect t="15867" r="350" b="12177"/>
          <a:stretch/>
        </p:blipFill>
        <p:spPr>
          <a:xfrm>
            <a:off x="801181" y="1716200"/>
            <a:ext cx="10259889" cy="3528200"/>
          </a:xfrm>
          <a:prstGeom prst="rect">
            <a:avLst/>
          </a:prstGeom>
          <a:noFill/>
          <a:ln>
            <a:noFill/>
          </a:ln>
        </p:spPr>
      </p:pic>
      <p:sp>
        <p:nvSpPr>
          <p:cNvPr id="11" name="Content Placeholder 7">
            <a:extLst>
              <a:ext uri="{FF2B5EF4-FFF2-40B4-BE49-F238E27FC236}">
                <a16:creationId xmlns:a16="http://schemas.microsoft.com/office/drawing/2014/main" id="{6321E906-B2A4-2497-D5A1-773C8A495058}"/>
              </a:ext>
            </a:extLst>
          </p:cNvPr>
          <p:cNvSpPr txBox="1">
            <a:spLocks/>
          </p:cNvSpPr>
          <p:nvPr/>
        </p:nvSpPr>
        <p:spPr>
          <a:xfrm>
            <a:off x="5128764" y="5319325"/>
            <a:ext cx="2725229" cy="1418355"/>
          </a:xfrm>
          <a:prstGeom prst="rect">
            <a:avLst/>
          </a:prstGeom>
          <a:noFill/>
          <a:ln>
            <a:noFill/>
          </a:ln>
        </p:spPr>
        <p:txBody>
          <a:bodyPr vert="horz" wrap="square" lIns="91440" tIns="45720" rIns="91440" bIns="45720" anchor="t" anchorCtr="0" compatLnSpc="1">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sz="2000" err="1">
                <a:latin typeface="Calibri Light"/>
                <a:cs typeface="Calibri"/>
              </a:rPr>
              <a:t>Moins</a:t>
            </a:r>
            <a:r>
              <a:rPr lang="en-US" sz="2000">
                <a:latin typeface="Calibri Light"/>
                <a:cs typeface="Calibri"/>
              </a:rPr>
              <a:t> </a:t>
            </a:r>
            <a:r>
              <a:rPr lang="en-US" sz="2000" err="1">
                <a:latin typeface="Calibri Light"/>
                <a:cs typeface="Calibri"/>
              </a:rPr>
              <a:t>d'espèces</a:t>
            </a:r>
            <a:r>
              <a:rPr lang="en-US" sz="2000">
                <a:latin typeface="Calibri Light"/>
                <a:cs typeface="Calibri"/>
              </a:rPr>
              <a:t> : </a:t>
            </a:r>
            <a:r>
              <a:rPr lang="en-US" sz="2000" err="1">
                <a:latin typeface="Calibri Light"/>
                <a:cs typeface="Calibri"/>
              </a:rPr>
              <a:t>perte</a:t>
            </a:r>
            <a:r>
              <a:rPr lang="en-US" sz="2000">
                <a:latin typeface="Calibri Light"/>
                <a:cs typeface="Calibri"/>
              </a:rPr>
              <a:t> de </a:t>
            </a:r>
            <a:r>
              <a:rPr lang="en-US" sz="2000" err="1">
                <a:latin typeface="Calibri Light"/>
                <a:cs typeface="Calibri"/>
              </a:rPr>
              <a:t>fonctions</a:t>
            </a:r>
            <a:r>
              <a:rPr lang="en-US" sz="2000">
                <a:latin typeface="Calibri Light"/>
                <a:cs typeface="Calibri"/>
              </a:rPr>
              <a:t> dans la nature </a:t>
            </a:r>
            <a:endParaRPr lang="en-US" sz="2000"/>
          </a:p>
          <a:p>
            <a:pPr>
              <a:lnSpc>
                <a:spcPct val="110000"/>
              </a:lnSpc>
            </a:pPr>
            <a:endParaRPr lang="en-US" sz="2000">
              <a:latin typeface="Calibri Light"/>
              <a:cs typeface="Calibri"/>
            </a:endParaRPr>
          </a:p>
        </p:txBody>
      </p:sp>
      <p:sp>
        <p:nvSpPr>
          <p:cNvPr id="12" name="Content Placeholder 7">
            <a:extLst>
              <a:ext uri="{FF2B5EF4-FFF2-40B4-BE49-F238E27FC236}">
                <a16:creationId xmlns:a16="http://schemas.microsoft.com/office/drawing/2014/main" id="{181A0791-8BA5-8CA9-8D8F-ABDC23AABDBA}"/>
              </a:ext>
            </a:extLst>
          </p:cNvPr>
          <p:cNvSpPr txBox="1">
            <a:spLocks/>
          </p:cNvSpPr>
          <p:nvPr/>
        </p:nvSpPr>
        <p:spPr>
          <a:xfrm>
            <a:off x="1218121" y="5319325"/>
            <a:ext cx="2725229" cy="1792166"/>
          </a:xfrm>
          <a:prstGeom prst="rect">
            <a:avLst/>
          </a:prstGeom>
          <a:noFill/>
          <a:ln>
            <a:noFill/>
          </a:ln>
        </p:spPr>
        <p:txBody>
          <a:bodyPr vert="horz" wrap="square" lIns="91440" tIns="45720" rIns="91440" bIns="45720" anchor="t" anchorCtr="0" compatLnSpc="1">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sz="2000" err="1">
                <a:latin typeface="Calibri Light"/>
                <a:cs typeface="Calibri"/>
              </a:rPr>
              <a:t>Moins</a:t>
            </a:r>
            <a:r>
              <a:rPr lang="en-US" sz="2000">
                <a:latin typeface="Calibri Light"/>
                <a:cs typeface="Calibri"/>
              </a:rPr>
              <a:t> </a:t>
            </a:r>
            <a:r>
              <a:rPr lang="en-US" sz="2000" err="1">
                <a:latin typeface="Calibri Light"/>
                <a:cs typeface="Calibri"/>
              </a:rPr>
              <a:t>d'écosystèmes</a:t>
            </a:r>
            <a:r>
              <a:rPr lang="en-US" sz="2000">
                <a:latin typeface="Calibri Light"/>
                <a:cs typeface="Calibri"/>
              </a:rPr>
              <a:t> : </a:t>
            </a:r>
            <a:r>
              <a:rPr lang="en-US" sz="2000" err="1">
                <a:latin typeface="Calibri Light"/>
                <a:cs typeface="Calibri"/>
              </a:rPr>
              <a:t>uniformisation</a:t>
            </a:r>
            <a:r>
              <a:rPr lang="en-US" sz="2000">
                <a:latin typeface="Calibri Light"/>
                <a:cs typeface="Calibri"/>
              </a:rPr>
              <a:t> des milieux</a:t>
            </a:r>
          </a:p>
        </p:txBody>
      </p:sp>
      <p:sp>
        <p:nvSpPr>
          <p:cNvPr id="13" name="TextBox 6">
            <a:extLst>
              <a:ext uri="{FF2B5EF4-FFF2-40B4-BE49-F238E27FC236}">
                <a16:creationId xmlns:a16="http://schemas.microsoft.com/office/drawing/2014/main" id="{2C2C03CE-29C3-0045-A62C-AA5B24CB01A3}"/>
              </a:ext>
            </a:extLst>
          </p:cNvPr>
          <p:cNvSpPr txBox="1"/>
          <p:nvPr/>
        </p:nvSpPr>
        <p:spPr>
          <a:xfrm>
            <a:off x="1634796" y="1140904"/>
            <a:ext cx="1891881" cy="646331"/>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7030A0"/>
                </a:solidFill>
                <a:cs typeface="Calibri"/>
              </a:rPr>
              <a:t>BIODIVERSITÉ DES </a:t>
            </a:r>
            <a:r>
              <a:rPr lang="en-US" b="1">
                <a:solidFill>
                  <a:srgbClr val="7030A0"/>
                </a:solidFill>
                <a:cs typeface="Calibri"/>
              </a:rPr>
              <a:t>ÉCOSYSTÈMES</a:t>
            </a:r>
            <a:endParaRPr lang="en-US" b="1">
              <a:solidFill>
                <a:srgbClr val="7030A0"/>
              </a:solidFill>
            </a:endParaRPr>
          </a:p>
        </p:txBody>
      </p:sp>
      <p:sp>
        <p:nvSpPr>
          <p:cNvPr id="14" name="TextBox 7">
            <a:extLst>
              <a:ext uri="{FF2B5EF4-FFF2-40B4-BE49-F238E27FC236}">
                <a16:creationId xmlns:a16="http://schemas.microsoft.com/office/drawing/2014/main" id="{3F567F8B-68BF-031F-DB2E-88BE8A30D511}"/>
              </a:ext>
            </a:extLst>
          </p:cNvPr>
          <p:cNvSpPr txBox="1"/>
          <p:nvPr/>
        </p:nvSpPr>
        <p:spPr>
          <a:xfrm>
            <a:off x="5329776" y="1126526"/>
            <a:ext cx="1891881" cy="646331"/>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7030A0"/>
                </a:solidFill>
                <a:cs typeface="Calibri"/>
              </a:rPr>
              <a:t>BIODIVERSITÉ DES </a:t>
            </a:r>
            <a:r>
              <a:rPr lang="en-US" b="1">
                <a:solidFill>
                  <a:srgbClr val="7030A0"/>
                </a:solidFill>
                <a:cs typeface="Calibri"/>
              </a:rPr>
              <a:t>ESPÈCES</a:t>
            </a:r>
            <a:endParaRPr lang="en-US" b="1">
              <a:solidFill>
                <a:srgbClr val="7030A0"/>
              </a:solidFill>
            </a:endParaRPr>
          </a:p>
        </p:txBody>
      </p:sp>
      <p:sp>
        <p:nvSpPr>
          <p:cNvPr id="15" name="TextBox 8">
            <a:extLst>
              <a:ext uri="{FF2B5EF4-FFF2-40B4-BE49-F238E27FC236}">
                <a16:creationId xmlns:a16="http://schemas.microsoft.com/office/drawing/2014/main" id="{BC797B55-58F0-0B02-29AD-B0F8F499701D}"/>
              </a:ext>
            </a:extLst>
          </p:cNvPr>
          <p:cNvSpPr txBox="1"/>
          <p:nvPr/>
        </p:nvSpPr>
        <p:spPr>
          <a:xfrm>
            <a:off x="8492796" y="1112149"/>
            <a:ext cx="1891881" cy="646331"/>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7030A0"/>
                </a:solidFill>
                <a:cs typeface="Calibri"/>
              </a:rPr>
              <a:t>BIODIVERSITÉ DES </a:t>
            </a:r>
            <a:r>
              <a:rPr lang="en-US" b="1">
                <a:solidFill>
                  <a:srgbClr val="7030A0"/>
                </a:solidFill>
                <a:cs typeface="Calibri"/>
              </a:rPr>
              <a:t>GÉNÉTIQUE</a:t>
            </a:r>
            <a:endParaRPr lang="en-US" b="1">
              <a:solidFill>
                <a:srgbClr val="7030A0"/>
              </a:solidFill>
            </a:endParaRPr>
          </a:p>
        </p:txBody>
      </p:sp>
      <p:sp>
        <p:nvSpPr>
          <p:cNvPr id="16" name="Rectangle 15">
            <a:extLst>
              <a:ext uri="{FF2B5EF4-FFF2-40B4-BE49-F238E27FC236}">
                <a16:creationId xmlns:a16="http://schemas.microsoft.com/office/drawing/2014/main" id="{F704D3F6-DEE3-6101-66C5-EA54D00ADE4E}"/>
              </a:ext>
            </a:extLst>
          </p:cNvPr>
          <p:cNvSpPr/>
          <p:nvPr/>
        </p:nvSpPr>
        <p:spPr>
          <a:xfrm>
            <a:off x="726655" y="4947009"/>
            <a:ext cx="2401019" cy="431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ZoneTexte 1">
            <a:extLst>
              <a:ext uri="{FF2B5EF4-FFF2-40B4-BE49-F238E27FC236}">
                <a16:creationId xmlns:a16="http://schemas.microsoft.com/office/drawing/2014/main" id="{70887CA3-1B82-60AA-4837-DA846596647F}"/>
              </a:ext>
            </a:extLst>
          </p:cNvPr>
          <p:cNvSpPr txBox="1"/>
          <p:nvPr/>
        </p:nvSpPr>
        <p:spPr>
          <a:xfrm>
            <a:off x="450309" y="156706"/>
            <a:ext cx="9266345" cy="707886"/>
          </a:xfrm>
          <a:prstGeom prst="rect">
            <a:avLst/>
          </a:prstGeom>
          <a:noFill/>
        </p:spPr>
        <p:txBody>
          <a:bodyPr wrap="square" rtlCol="0">
            <a:spAutoFit/>
          </a:bodyPr>
          <a:lstStyle/>
          <a:p>
            <a:r>
              <a:rPr lang="fr-FR" sz="4000" b="1" dirty="0">
                <a:solidFill>
                  <a:srgbClr val="00B050"/>
                </a:solidFill>
              </a:rPr>
              <a:t>Focus sur l’érosion de la biodiversité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22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871C31-72A0-71BB-4359-8BAE1677E91C}"/>
              </a:ext>
            </a:extLst>
          </p:cNvPr>
          <p:cNvSpPr txBox="1">
            <a:spLocks noGrp="1"/>
          </p:cNvSpPr>
          <p:nvPr>
            <p:ph type="title"/>
          </p:nvPr>
        </p:nvSpPr>
        <p:spPr/>
        <p:txBody>
          <a:bodyPr/>
          <a:lstStyle/>
          <a:p>
            <a:pPr lvl="0"/>
            <a:r>
              <a:rPr lang="fr-FR"/>
              <a:t>Pourquoi la perte de biodiversité est-elle un énorme problème? </a:t>
            </a:r>
          </a:p>
        </p:txBody>
      </p:sp>
      <p:graphicFrame>
        <p:nvGraphicFramePr>
          <p:cNvPr id="4" name="Espace réservé du contenu 3">
            <a:extLst>
              <a:ext uri="{FF2B5EF4-FFF2-40B4-BE49-F238E27FC236}">
                <a16:creationId xmlns:a16="http://schemas.microsoft.com/office/drawing/2014/main" id="{7BEEC498-A8D4-DEEC-AF6E-15CDADF69109}"/>
              </a:ext>
            </a:extLst>
          </p:cNvPr>
          <p:cNvGraphicFramePr>
            <a:graphicFrameLocks noGrp="1"/>
          </p:cNvGraphicFramePr>
          <p:nvPr>
            <p:ph idx="1"/>
            <p:extLst>
              <p:ext uri="{D42A27DB-BD31-4B8C-83A1-F6EECF244321}">
                <p14:modId xmlns:p14="http://schemas.microsoft.com/office/powerpoint/2010/main" val="42423766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name="Slide507">
    <p:spTree>
      <p:nvGrpSpPr>
        <p:cNvPr id="1" name=""/>
        <p:cNvGrpSpPr/>
        <p:nvPr/>
      </p:nvGrpSpPr>
      <p:grpSpPr>
        <a:xfrm>
          <a:off x="0" y="0"/>
          <a:ext cx="0" cy="0"/>
          <a:chOff x="0" y="0"/>
          <a:chExt cx="0" cy="0"/>
        </a:xfrm>
      </p:grpSpPr>
      <p:pic>
        <p:nvPicPr>
          <p:cNvPr id="2" name="Google Shape;434;p20">
            <a:extLst>
              <a:ext uri="{FF2B5EF4-FFF2-40B4-BE49-F238E27FC236}">
                <a16:creationId xmlns:a16="http://schemas.microsoft.com/office/drawing/2014/main" id="{98649EA5-7489-962B-8A38-85F0D7F6E222}"/>
              </a:ext>
            </a:extLst>
          </p:cNvPr>
          <p:cNvPicPr>
            <a:picLocks noChangeAspect="1"/>
          </p:cNvPicPr>
          <p:nvPr/>
        </p:nvPicPr>
        <p:blipFill>
          <a:blip r:embed="rId3">
            <a:alphaModFix/>
          </a:blip>
          <a:srcRect/>
          <a:stretch>
            <a:fillRect/>
          </a:stretch>
        </p:blipFill>
        <p:spPr>
          <a:xfrm>
            <a:off x="1242943" y="-368302"/>
            <a:ext cx="9699498" cy="6858000"/>
          </a:xfrm>
          <a:prstGeom prst="rect">
            <a:avLst/>
          </a:prstGeom>
          <a:noFill/>
          <a:ln cap="flat">
            <a:noFill/>
          </a:ln>
        </p:spPr>
      </p:pic>
      <p:sp>
        <p:nvSpPr>
          <p:cNvPr id="3" name="Google Shape;430;p20">
            <a:extLst>
              <a:ext uri="{FF2B5EF4-FFF2-40B4-BE49-F238E27FC236}">
                <a16:creationId xmlns:a16="http://schemas.microsoft.com/office/drawing/2014/main" id="{15AA91E8-6EE1-4E30-7DB2-414F4FA0571B}"/>
              </a:ext>
            </a:extLst>
          </p:cNvPr>
          <p:cNvSpPr txBox="1">
            <a:spLocks noGrp="1"/>
          </p:cNvSpPr>
          <p:nvPr>
            <p:ph type="body" idx="4294967295"/>
          </p:nvPr>
        </p:nvSpPr>
        <p:spPr>
          <a:xfrm>
            <a:off x="260712" y="414855"/>
            <a:ext cx="8825989" cy="458397"/>
          </a:xfrm>
        </p:spPr>
        <p:txBody>
          <a:bodyPr lIns="0" tIns="0" rIns="0" bIns="0">
            <a:noAutofit/>
          </a:bodyPr>
          <a:lstStyle/>
          <a:p>
            <a:pPr marL="0" lvl="0" indent="0">
              <a:lnSpc>
                <a:spcPct val="100000"/>
              </a:lnSpc>
              <a:spcBef>
                <a:spcPts val="0"/>
              </a:spcBef>
              <a:buNone/>
            </a:pPr>
            <a:r>
              <a:rPr lang="fr-FR" sz="4000" b="1" dirty="0">
                <a:solidFill>
                  <a:srgbClr val="00B050"/>
                </a:solidFill>
                <a:latin typeface="+mn-lt"/>
                <a:cs typeface="Arial"/>
              </a:rPr>
              <a:t>Focus sur le réchauffement climatique </a:t>
            </a:r>
          </a:p>
        </p:txBody>
      </p:sp>
      <p:sp>
        <p:nvSpPr>
          <p:cNvPr id="4" name="Google Shape;432;p20">
            <a:extLst>
              <a:ext uri="{FF2B5EF4-FFF2-40B4-BE49-F238E27FC236}">
                <a16:creationId xmlns:a16="http://schemas.microsoft.com/office/drawing/2014/main" id="{70B4C1BB-86F5-B6C7-8921-93DA27C849DE}"/>
              </a:ext>
            </a:extLst>
          </p:cNvPr>
          <p:cNvSpPr txBox="1"/>
          <p:nvPr/>
        </p:nvSpPr>
        <p:spPr>
          <a:xfrm>
            <a:off x="9046369" y="6489697"/>
            <a:ext cx="2450399" cy="368402"/>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7FE967-4B80-41B0-9F28-54DBAA4570CE}" type="slidenum">
              <a:t>6</a:t>
            </a:fld>
            <a:endParaRPr lang="fr-FR" sz="1000" b="0" i="0" u="none" strike="noStrike" kern="0" cap="none" spc="0" baseline="0">
              <a:solidFill>
                <a:srgbClr val="FFFFFF"/>
              </a:solidFill>
              <a:uFillTx/>
              <a:latin typeface="Arial"/>
              <a:ea typeface="Arial"/>
              <a:cs typeface="Arial"/>
            </a:endParaRPr>
          </a:p>
        </p:txBody>
      </p:sp>
      <p:pic>
        <p:nvPicPr>
          <p:cNvPr id="5" name="Google Shape;436;p20">
            <a:extLst>
              <a:ext uri="{FF2B5EF4-FFF2-40B4-BE49-F238E27FC236}">
                <a16:creationId xmlns:a16="http://schemas.microsoft.com/office/drawing/2014/main" id="{56FA95E7-0310-F4F0-A6CB-57E56C592941}"/>
              </a:ext>
            </a:extLst>
          </p:cNvPr>
          <p:cNvPicPr>
            <a:picLocks noChangeAspect="1"/>
          </p:cNvPicPr>
          <p:nvPr/>
        </p:nvPicPr>
        <p:blipFill>
          <a:blip r:embed="rId4">
            <a:alphaModFix/>
          </a:blip>
          <a:srcRect l="16076" t="62108" r="12708"/>
          <a:stretch>
            <a:fillRect/>
          </a:stretch>
        </p:blipFill>
        <p:spPr>
          <a:xfrm>
            <a:off x="2894158" y="3911281"/>
            <a:ext cx="6918624" cy="2597453"/>
          </a:xfrm>
          <a:prstGeom prst="rect">
            <a:avLst/>
          </a:prstGeom>
          <a:noFill/>
          <a:ln cap="flat">
            <a:noFill/>
          </a:ln>
        </p:spPr>
      </p:pic>
      <p:pic>
        <p:nvPicPr>
          <p:cNvPr id="6" name="Google Shape;437;p20">
            <a:extLst>
              <a:ext uri="{FF2B5EF4-FFF2-40B4-BE49-F238E27FC236}">
                <a16:creationId xmlns:a16="http://schemas.microsoft.com/office/drawing/2014/main" id="{62B01367-5D1B-EF1F-D853-7BE6FC3BF8E7}"/>
              </a:ext>
            </a:extLst>
          </p:cNvPr>
          <p:cNvPicPr>
            <a:picLocks noChangeAspect="1"/>
          </p:cNvPicPr>
          <p:nvPr/>
        </p:nvPicPr>
        <p:blipFill>
          <a:blip r:embed="rId5">
            <a:alphaModFix/>
          </a:blip>
          <a:srcRect l="67473" b="52874"/>
          <a:stretch>
            <a:fillRect/>
          </a:stretch>
        </p:blipFill>
        <p:spPr>
          <a:xfrm>
            <a:off x="7877318" y="-358399"/>
            <a:ext cx="3155374" cy="3231901"/>
          </a:xfrm>
          <a:prstGeom prst="rect">
            <a:avLst/>
          </a:prstGeom>
          <a:noFill/>
          <a:ln cap="flat">
            <a:noFill/>
          </a:ln>
        </p:spPr>
      </p:pic>
      <p:grpSp>
        <p:nvGrpSpPr>
          <p:cNvPr id="7" name="Google Shape;445;p20">
            <a:extLst>
              <a:ext uri="{FF2B5EF4-FFF2-40B4-BE49-F238E27FC236}">
                <a16:creationId xmlns:a16="http://schemas.microsoft.com/office/drawing/2014/main" id="{CAE26648-DFDF-F94F-0D28-32E9FD6D71B5}"/>
              </a:ext>
            </a:extLst>
          </p:cNvPr>
          <p:cNvGrpSpPr/>
          <p:nvPr/>
        </p:nvGrpSpPr>
        <p:grpSpPr>
          <a:xfrm>
            <a:off x="7185501" y="2197092"/>
            <a:ext cx="372599" cy="378378"/>
            <a:chOff x="7185501" y="2197092"/>
            <a:chExt cx="372599" cy="378378"/>
          </a:xfrm>
        </p:grpSpPr>
        <p:sp>
          <p:nvSpPr>
            <p:cNvPr id="8" name="Google Shape;446;p20">
              <a:extLst>
                <a:ext uri="{FF2B5EF4-FFF2-40B4-BE49-F238E27FC236}">
                  <a16:creationId xmlns:a16="http://schemas.microsoft.com/office/drawing/2014/main" id="{22FE3671-B307-E3C0-C8F8-3AA257276D02}"/>
                </a:ext>
              </a:extLst>
            </p:cNvPr>
            <p:cNvSpPr/>
            <p:nvPr/>
          </p:nvSpPr>
          <p:spPr>
            <a:xfrm>
              <a:off x="7185501" y="2197467"/>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9" name="Google Shape;447;p20">
              <a:extLst>
                <a:ext uri="{FF2B5EF4-FFF2-40B4-BE49-F238E27FC236}">
                  <a16:creationId xmlns:a16="http://schemas.microsoft.com/office/drawing/2014/main" id="{14F1FE84-3B3D-3B4B-2AC0-93A0201C7339}"/>
                </a:ext>
              </a:extLst>
            </p:cNvPr>
            <p:cNvSpPr txBox="1"/>
            <p:nvPr/>
          </p:nvSpPr>
          <p:spPr>
            <a:xfrm>
              <a:off x="7185501" y="2197092"/>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1</a:t>
              </a:r>
              <a:endParaRPr lang="fr-FR" sz="1400" b="0" i="0" u="none" strike="noStrike" kern="0" cap="none" spc="0" baseline="0">
                <a:solidFill>
                  <a:srgbClr val="000000"/>
                </a:solidFill>
                <a:uFillTx/>
                <a:latin typeface="Arial"/>
                <a:ea typeface="Arial"/>
                <a:cs typeface="Arial"/>
              </a:endParaRPr>
            </a:p>
          </p:txBody>
        </p:sp>
      </p:grpSp>
      <p:grpSp>
        <p:nvGrpSpPr>
          <p:cNvPr id="10" name="Google Shape;448;p20">
            <a:extLst>
              <a:ext uri="{FF2B5EF4-FFF2-40B4-BE49-F238E27FC236}">
                <a16:creationId xmlns:a16="http://schemas.microsoft.com/office/drawing/2014/main" id="{9D645F6D-28F3-F1CE-418D-523E97382E72}"/>
              </a:ext>
            </a:extLst>
          </p:cNvPr>
          <p:cNvGrpSpPr/>
          <p:nvPr/>
        </p:nvGrpSpPr>
        <p:grpSpPr>
          <a:xfrm>
            <a:off x="8576642" y="3994163"/>
            <a:ext cx="372599" cy="378378"/>
            <a:chOff x="8576642" y="3994163"/>
            <a:chExt cx="372599" cy="378378"/>
          </a:xfrm>
        </p:grpSpPr>
        <p:sp>
          <p:nvSpPr>
            <p:cNvPr id="11" name="Google Shape;449;p20">
              <a:extLst>
                <a:ext uri="{FF2B5EF4-FFF2-40B4-BE49-F238E27FC236}">
                  <a16:creationId xmlns:a16="http://schemas.microsoft.com/office/drawing/2014/main" id="{C9B56968-7F8C-5678-D311-2B16BEE9E45D}"/>
                </a:ext>
              </a:extLst>
            </p:cNvPr>
            <p:cNvSpPr/>
            <p:nvPr/>
          </p:nvSpPr>
          <p:spPr>
            <a:xfrm>
              <a:off x="8576642" y="3994538"/>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12" name="Google Shape;450;p20">
              <a:extLst>
                <a:ext uri="{FF2B5EF4-FFF2-40B4-BE49-F238E27FC236}">
                  <a16:creationId xmlns:a16="http://schemas.microsoft.com/office/drawing/2014/main" id="{4B87E612-ABAC-0207-53CE-82E465D7BD0F}"/>
                </a:ext>
              </a:extLst>
            </p:cNvPr>
            <p:cNvSpPr txBox="1"/>
            <p:nvPr/>
          </p:nvSpPr>
          <p:spPr>
            <a:xfrm>
              <a:off x="8576642" y="3994163"/>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2</a:t>
              </a:r>
              <a:endParaRPr lang="fr-FR" sz="1400" b="0" i="0" u="none" strike="noStrike" kern="0" cap="none" spc="0" baseline="0">
                <a:solidFill>
                  <a:srgbClr val="000000"/>
                </a:solidFill>
                <a:uFillTx/>
                <a:latin typeface="Arial"/>
                <a:ea typeface="Arial"/>
                <a:cs typeface="Arial"/>
              </a:endParaRPr>
            </a:p>
          </p:txBody>
        </p:sp>
      </p:grpSp>
      <p:sp>
        <p:nvSpPr>
          <p:cNvPr id="13" name="Google Shape;457;p20">
            <a:extLst>
              <a:ext uri="{FF2B5EF4-FFF2-40B4-BE49-F238E27FC236}">
                <a16:creationId xmlns:a16="http://schemas.microsoft.com/office/drawing/2014/main" id="{6AB410AB-6400-D5F7-9077-EA0861014FC2}"/>
              </a:ext>
            </a:extLst>
          </p:cNvPr>
          <p:cNvSpPr txBox="1"/>
          <p:nvPr/>
        </p:nvSpPr>
        <p:spPr>
          <a:xfrm>
            <a:off x="8889138" y="2134895"/>
            <a:ext cx="1899601" cy="738597"/>
          </a:xfrm>
          <a:prstGeom prst="rect">
            <a:avLst/>
          </a:prstGeom>
          <a:noFill/>
          <a:ln cap="flat">
            <a:noFill/>
          </a:ln>
        </p:spPr>
        <p:txBody>
          <a:bodyPr vert="horz" wrap="square" lIns="91421" tIns="45701" rIns="91421"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0" cap="none" spc="0" baseline="0">
                <a:solidFill>
                  <a:srgbClr val="FFC515"/>
                </a:solidFill>
                <a:uFillTx/>
                <a:latin typeface="Arial"/>
                <a:ea typeface="Arial"/>
                <a:cs typeface="Arial"/>
              </a:rPr>
              <a:t>Lumière</a:t>
            </a:r>
            <a:endParaRPr lang="fr-FR" sz="1400" b="0" i="0" u="none" strike="noStrike" kern="0" cap="none" spc="0" baseline="0">
              <a:solidFill>
                <a:srgbClr val="000000"/>
              </a:solidFill>
              <a:uFillTx/>
              <a:latin typeface="Arial"/>
              <a:ea typeface="Arial"/>
              <a:cs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0" cap="none" spc="0" baseline="0">
                <a:solidFill>
                  <a:srgbClr val="FFC515"/>
                </a:solidFill>
                <a:uFillTx/>
                <a:latin typeface="Arial"/>
                <a:ea typeface="Arial"/>
                <a:cs typeface="Arial"/>
              </a:rPr>
              <a:t>(insolation)</a:t>
            </a:r>
            <a:endParaRPr lang="fr-FR" sz="1400" b="0" i="0" u="none" strike="noStrike" kern="0" cap="none" spc="0" baseline="0">
              <a:solidFill>
                <a:srgbClr val="000000"/>
              </a:solidFill>
              <a:uFillTx/>
              <a:latin typeface="Arial"/>
              <a:ea typeface="Arial"/>
              <a:cs typeface="Arial"/>
            </a:endParaRPr>
          </a:p>
        </p:txBody>
      </p:sp>
      <p:sp>
        <p:nvSpPr>
          <p:cNvPr id="14" name="Google Shape;458;p20">
            <a:extLst>
              <a:ext uri="{FF2B5EF4-FFF2-40B4-BE49-F238E27FC236}">
                <a16:creationId xmlns:a16="http://schemas.microsoft.com/office/drawing/2014/main" id="{A39515B3-8E9A-DEFA-19F4-9933BB029F7C}"/>
              </a:ext>
            </a:extLst>
          </p:cNvPr>
          <p:cNvSpPr txBox="1"/>
          <p:nvPr/>
        </p:nvSpPr>
        <p:spPr>
          <a:xfrm>
            <a:off x="7008674" y="1690579"/>
            <a:ext cx="1615799" cy="461698"/>
          </a:xfrm>
          <a:prstGeom prst="rect">
            <a:avLst/>
          </a:prstGeom>
          <a:noFill/>
          <a:ln cap="flat">
            <a:noFill/>
          </a:ln>
        </p:spPr>
        <p:txBody>
          <a:bodyPr vert="horz" wrap="square" lIns="91421" tIns="45701" rIns="91421"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0" cap="none" spc="0" baseline="0">
                <a:solidFill>
                  <a:srgbClr val="FFC515"/>
                </a:solidFill>
                <a:uFillTx/>
                <a:latin typeface="Arial"/>
                <a:ea typeface="Arial"/>
                <a:cs typeface="Arial"/>
              </a:rPr>
              <a:t>Réflexion</a:t>
            </a:r>
            <a:endParaRPr lang="fr-FR" sz="1800" b="0" i="0" u="none" strike="noStrike" kern="0" cap="none" spc="0" baseline="0">
              <a:solidFill>
                <a:srgbClr val="FFC515"/>
              </a:solidFill>
              <a:uFillTx/>
              <a:latin typeface="Arial"/>
              <a:ea typeface="Arial"/>
              <a:cs typeface="Arial"/>
            </a:endParaRPr>
          </a:p>
        </p:txBody>
      </p:sp>
      <p:grpSp>
        <p:nvGrpSpPr>
          <p:cNvPr id="15" name="Google Shape;448;p20">
            <a:extLst>
              <a:ext uri="{FF2B5EF4-FFF2-40B4-BE49-F238E27FC236}">
                <a16:creationId xmlns:a16="http://schemas.microsoft.com/office/drawing/2014/main" id="{4EA2C667-5C2D-EF83-C07A-6239B0F69165}"/>
              </a:ext>
            </a:extLst>
          </p:cNvPr>
          <p:cNvGrpSpPr/>
          <p:nvPr/>
        </p:nvGrpSpPr>
        <p:grpSpPr>
          <a:xfrm>
            <a:off x="10049585" y="4793961"/>
            <a:ext cx="372599" cy="378378"/>
            <a:chOff x="10049585" y="4793961"/>
            <a:chExt cx="372599" cy="378378"/>
          </a:xfrm>
        </p:grpSpPr>
        <p:sp>
          <p:nvSpPr>
            <p:cNvPr id="16" name="Google Shape;449;p20">
              <a:extLst>
                <a:ext uri="{FF2B5EF4-FFF2-40B4-BE49-F238E27FC236}">
                  <a16:creationId xmlns:a16="http://schemas.microsoft.com/office/drawing/2014/main" id="{E595F188-84D4-9B63-0E5B-F3F9A52EB925}"/>
                </a:ext>
              </a:extLst>
            </p:cNvPr>
            <p:cNvSpPr/>
            <p:nvPr/>
          </p:nvSpPr>
          <p:spPr>
            <a:xfrm>
              <a:off x="10049585" y="4794336"/>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17" name="Google Shape;450;p20">
              <a:extLst>
                <a:ext uri="{FF2B5EF4-FFF2-40B4-BE49-F238E27FC236}">
                  <a16:creationId xmlns:a16="http://schemas.microsoft.com/office/drawing/2014/main" id="{7F94650B-DEB6-ACD8-554A-386214F5D968}"/>
                </a:ext>
              </a:extLst>
            </p:cNvPr>
            <p:cNvSpPr txBox="1"/>
            <p:nvPr/>
          </p:nvSpPr>
          <p:spPr>
            <a:xfrm>
              <a:off x="10049585" y="4793961"/>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3</a:t>
              </a:r>
              <a:endParaRPr lang="fr-FR" sz="1400" b="0" i="0" u="none" strike="noStrike" kern="0" cap="none" spc="0" baseline="0">
                <a:solidFill>
                  <a:srgbClr val="000000"/>
                </a:solidFill>
                <a:uFillTx/>
                <a:latin typeface="Arial"/>
                <a:ea typeface="Arial"/>
                <a:cs typeface="Arial"/>
              </a:endParaRPr>
            </a:p>
          </p:txBody>
        </p:sp>
      </p:grpSp>
      <p:pic>
        <p:nvPicPr>
          <p:cNvPr id="18" name="Image 10">
            <a:extLst>
              <a:ext uri="{FF2B5EF4-FFF2-40B4-BE49-F238E27FC236}">
                <a16:creationId xmlns:a16="http://schemas.microsoft.com/office/drawing/2014/main" id="{1A309335-A0ED-88D0-1EC5-3977B9A0FB11}"/>
              </a:ext>
            </a:extLst>
          </p:cNvPr>
          <p:cNvPicPr>
            <a:picLocks noChangeAspect="1"/>
          </p:cNvPicPr>
          <p:nvPr/>
        </p:nvPicPr>
        <p:blipFill>
          <a:blip r:embed="rId6"/>
          <a:srcRect b="13235"/>
          <a:stretch>
            <a:fillRect/>
          </a:stretch>
        </p:blipFill>
        <p:spPr>
          <a:xfrm rot="3353831">
            <a:off x="8918642" y="4822836"/>
            <a:ext cx="1011344" cy="877997"/>
          </a:xfrm>
          <a:prstGeom prst="rect">
            <a:avLst/>
          </a:prstGeom>
          <a:noFill/>
          <a:ln cap="flat">
            <a:noFill/>
          </a:ln>
        </p:spPr>
      </p:pic>
      <p:sp>
        <p:nvSpPr>
          <p:cNvPr id="19" name="Flèche : droite 11">
            <a:extLst>
              <a:ext uri="{FF2B5EF4-FFF2-40B4-BE49-F238E27FC236}">
                <a16:creationId xmlns:a16="http://schemas.microsoft.com/office/drawing/2014/main" id="{3C6E9A9A-B413-2BA5-0F95-3E46FF4DC2AD}"/>
              </a:ext>
            </a:extLst>
          </p:cNvPr>
          <p:cNvSpPr/>
          <p:nvPr/>
        </p:nvSpPr>
        <p:spPr>
          <a:xfrm rot="16200004">
            <a:off x="5440584" y="2893797"/>
            <a:ext cx="1615799" cy="717008"/>
          </a:xfrm>
          <a:custGeom>
            <a:avLst>
              <a:gd name="f0" fmla="val 16807"/>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C000"/>
          </a:solidFill>
          <a:ln w="12701" cap="flat">
            <a:solidFill>
              <a:srgbClr val="FFC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nvGrpSpPr>
          <p:cNvPr id="20" name="Google Shape;448;p20">
            <a:extLst>
              <a:ext uri="{FF2B5EF4-FFF2-40B4-BE49-F238E27FC236}">
                <a16:creationId xmlns:a16="http://schemas.microsoft.com/office/drawing/2014/main" id="{8CEEA4C9-1879-0A88-6F8B-45210E64EE54}"/>
              </a:ext>
            </a:extLst>
          </p:cNvPr>
          <p:cNvGrpSpPr/>
          <p:nvPr/>
        </p:nvGrpSpPr>
        <p:grpSpPr>
          <a:xfrm>
            <a:off x="6071506" y="1967194"/>
            <a:ext cx="372599" cy="378378"/>
            <a:chOff x="6071506" y="1967194"/>
            <a:chExt cx="372599" cy="378378"/>
          </a:xfrm>
        </p:grpSpPr>
        <p:sp>
          <p:nvSpPr>
            <p:cNvPr id="21" name="Google Shape;449;p20">
              <a:extLst>
                <a:ext uri="{FF2B5EF4-FFF2-40B4-BE49-F238E27FC236}">
                  <a16:creationId xmlns:a16="http://schemas.microsoft.com/office/drawing/2014/main" id="{8907DFE6-D4F0-2982-1F6F-3C7D3289E620}"/>
                </a:ext>
              </a:extLst>
            </p:cNvPr>
            <p:cNvSpPr/>
            <p:nvPr/>
          </p:nvSpPr>
          <p:spPr>
            <a:xfrm>
              <a:off x="6071506" y="1967569"/>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22" name="Google Shape;450;p20">
              <a:extLst>
                <a:ext uri="{FF2B5EF4-FFF2-40B4-BE49-F238E27FC236}">
                  <a16:creationId xmlns:a16="http://schemas.microsoft.com/office/drawing/2014/main" id="{A43D95AA-74D5-0682-2BF7-7A8CFFA65D50}"/>
                </a:ext>
              </a:extLst>
            </p:cNvPr>
            <p:cNvSpPr txBox="1"/>
            <p:nvPr/>
          </p:nvSpPr>
          <p:spPr>
            <a:xfrm>
              <a:off x="6071506" y="1967194"/>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4</a:t>
              </a:r>
              <a:endParaRPr lang="fr-FR" sz="1400" b="0" i="0" u="none" strike="noStrike" kern="0" cap="none" spc="0" baseline="0">
                <a:solidFill>
                  <a:srgbClr val="000000"/>
                </a:solidFill>
                <a:uFillTx/>
                <a:latin typeface="Arial"/>
                <a:ea typeface="Arial"/>
                <a:cs typeface="Arial"/>
              </a:endParaRPr>
            </a:p>
          </p:txBody>
        </p:sp>
      </p:grpSp>
      <p:sp>
        <p:nvSpPr>
          <p:cNvPr id="23" name="Google Shape;459;p20">
            <a:extLst>
              <a:ext uri="{FF2B5EF4-FFF2-40B4-BE49-F238E27FC236}">
                <a16:creationId xmlns:a16="http://schemas.microsoft.com/office/drawing/2014/main" id="{3F03250C-2B81-B095-3ED2-BB75572235BF}"/>
              </a:ext>
            </a:extLst>
          </p:cNvPr>
          <p:cNvSpPr txBox="1"/>
          <p:nvPr/>
        </p:nvSpPr>
        <p:spPr>
          <a:xfrm>
            <a:off x="4375614" y="1842781"/>
            <a:ext cx="1899601" cy="738597"/>
          </a:xfrm>
          <a:prstGeom prst="rect">
            <a:avLst/>
          </a:prstGeom>
          <a:noFill/>
          <a:ln cap="flat">
            <a:noFill/>
          </a:ln>
        </p:spPr>
        <p:txBody>
          <a:bodyPr vert="horz" wrap="square" lIns="91421" tIns="45701" rIns="91421"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0" cap="none" spc="0" baseline="0">
                <a:solidFill>
                  <a:srgbClr val="DC4B78"/>
                </a:solidFill>
                <a:uFillTx/>
                <a:latin typeface="Arial"/>
                <a:ea typeface="Arial"/>
                <a:cs typeface="Arial"/>
              </a:rPr>
              <a:t>Chaleur</a:t>
            </a:r>
            <a:endParaRPr lang="fr-FR" sz="1400" b="0" i="0" u="none" strike="noStrike" kern="0" cap="none" spc="0" baseline="0">
              <a:solidFill>
                <a:srgbClr val="000000"/>
              </a:solidFill>
              <a:uFillTx/>
              <a:latin typeface="Arial"/>
              <a:ea typeface="Arial"/>
              <a:cs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0" cap="none" spc="0" baseline="0">
                <a:solidFill>
                  <a:srgbClr val="DC4B78"/>
                </a:solidFill>
                <a:uFillTx/>
                <a:latin typeface="Arial"/>
                <a:ea typeface="Arial"/>
                <a:cs typeface="Arial"/>
              </a:rPr>
              <a:t>(infrarouge)</a:t>
            </a:r>
            <a:endParaRPr lang="fr-FR" sz="1400" b="0" i="0" u="none" strike="noStrike" kern="0" cap="none" spc="0" baseline="0">
              <a:solidFill>
                <a:srgbClr val="000000"/>
              </a:solidFill>
              <a:uFillTx/>
              <a:latin typeface="Arial"/>
              <a:ea typeface="Arial"/>
              <a:cs typeface="Arial"/>
            </a:endParaRPr>
          </a:p>
        </p:txBody>
      </p:sp>
      <p:pic>
        <p:nvPicPr>
          <p:cNvPr id="24" name="Google Shape;443;p20">
            <a:extLst>
              <a:ext uri="{FF2B5EF4-FFF2-40B4-BE49-F238E27FC236}">
                <a16:creationId xmlns:a16="http://schemas.microsoft.com/office/drawing/2014/main" id="{5ADC4F42-E711-1200-155A-66DB067AEC49}"/>
              </a:ext>
            </a:extLst>
          </p:cNvPr>
          <p:cNvPicPr>
            <a:picLocks noChangeAspect="1"/>
          </p:cNvPicPr>
          <p:nvPr/>
        </p:nvPicPr>
        <p:blipFill>
          <a:blip r:embed="rId7">
            <a:alphaModFix/>
          </a:blip>
          <a:srcRect l="50733" t="25847" r="3198" b="22917"/>
          <a:stretch>
            <a:fillRect/>
          </a:stretch>
        </p:blipFill>
        <p:spPr>
          <a:xfrm>
            <a:off x="6056363" y="1349407"/>
            <a:ext cx="4602623" cy="3638735"/>
          </a:xfrm>
          <a:prstGeom prst="rect">
            <a:avLst/>
          </a:prstGeom>
          <a:noFill/>
          <a:ln cap="flat">
            <a:noFill/>
          </a:ln>
        </p:spPr>
      </p:pic>
      <p:sp>
        <p:nvSpPr>
          <p:cNvPr id="25" name="Flèche : droite 47">
            <a:extLst>
              <a:ext uri="{FF2B5EF4-FFF2-40B4-BE49-F238E27FC236}">
                <a16:creationId xmlns:a16="http://schemas.microsoft.com/office/drawing/2014/main" id="{45651B66-BD05-913B-E632-A55B83B4B7F0}"/>
              </a:ext>
            </a:extLst>
          </p:cNvPr>
          <p:cNvSpPr/>
          <p:nvPr/>
        </p:nvSpPr>
        <p:spPr>
          <a:xfrm rot="4690255">
            <a:off x="5109137" y="3859088"/>
            <a:ext cx="524911" cy="261820"/>
          </a:xfrm>
          <a:custGeom>
            <a:avLst>
              <a:gd name="f0" fmla="val 1621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C000"/>
          </a:solidFill>
          <a:ln w="12701" cap="flat">
            <a:solidFill>
              <a:srgbClr val="FFC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nvGrpSpPr>
          <p:cNvPr id="26" name="Google Shape;448;p20">
            <a:extLst>
              <a:ext uri="{FF2B5EF4-FFF2-40B4-BE49-F238E27FC236}">
                <a16:creationId xmlns:a16="http://schemas.microsoft.com/office/drawing/2014/main" id="{ED507497-3594-A9ED-4258-7AB79A94C9A2}"/>
              </a:ext>
            </a:extLst>
          </p:cNvPr>
          <p:cNvGrpSpPr/>
          <p:nvPr/>
        </p:nvGrpSpPr>
        <p:grpSpPr>
          <a:xfrm>
            <a:off x="4487408" y="3203207"/>
            <a:ext cx="372599" cy="378378"/>
            <a:chOff x="4487408" y="3203207"/>
            <a:chExt cx="372599" cy="378378"/>
          </a:xfrm>
        </p:grpSpPr>
        <p:sp>
          <p:nvSpPr>
            <p:cNvPr id="27" name="Google Shape;449;p20">
              <a:extLst>
                <a:ext uri="{FF2B5EF4-FFF2-40B4-BE49-F238E27FC236}">
                  <a16:creationId xmlns:a16="http://schemas.microsoft.com/office/drawing/2014/main" id="{2EEF579E-A5D5-23F0-95A3-B72F1607C98F}"/>
                </a:ext>
              </a:extLst>
            </p:cNvPr>
            <p:cNvSpPr/>
            <p:nvPr/>
          </p:nvSpPr>
          <p:spPr>
            <a:xfrm>
              <a:off x="4487408" y="3203582"/>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28" name="Google Shape;450;p20">
              <a:extLst>
                <a:ext uri="{FF2B5EF4-FFF2-40B4-BE49-F238E27FC236}">
                  <a16:creationId xmlns:a16="http://schemas.microsoft.com/office/drawing/2014/main" id="{32037D77-5D83-4DF6-88CE-289541DC7099}"/>
                </a:ext>
              </a:extLst>
            </p:cNvPr>
            <p:cNvSpPr txBox="1"/>
            <p:nvPr/>
          </p:nvSpPr>
          <p:spPr>
            <a:xfrm>
              <a:off x="4487408" y="3203207"/>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5</a:t>
              </a:r>
              <a:endParaRPr lang="fr-FR" sz="1400" b="0" i="0" u="none" strike="noStrike" kern="0" cap="none" spc="0" baseline="0">
                <a:solidFill>
                  <a:srgbClr val="000000"/>
                </a:solidFill>
                <a:uFillTx/>
                <a:latin typeface="Arial"/>
                <a:ea typeface="Arial"/>
                <a:cs typeface="Arial"/>
              </a:endParaRPr>
            </a:p>
          </p:txBody>
        </p:sp>
      </p:grpSp>
      <p:sp>
        <p:nvSpPr>
          <p:cNvPr id="29" name="Nuage 51">
            <a:extLst>
              <a:ext uri="{FF2B5EF4-FFF2-40B4-BE49-F238E27FC236}">
                <a16:creationId xmlns:a16="http://schemas.microsoft.com/office/drawing/2014/main" id="{546AFDB3-68BA-4CFD-7432-341EA123B56F}"/>
              </a:ext>
            </a:extLst>
          </p:cNvPr>
          <p:cNvSpPr/>
          <p:nvPr/>
        </p:nvSpPr>
        <p:spPr>
          <a:xfrm rot="21363946">
            <a:off x="4940558" y="3199221"/>
            <a:ext cx="1288828" cy="494653"/>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C0C0C0"/>
          </a:solidFill>
          <a:ln w="12701" cap="flat">
            <a:solidFill>
              <a:srgbClr val="C0C0C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DC4B78"/>
                </a:solidFill>
                <a:uFillTx/>
                <a:latin typeface="Arial"/>
              </a:rPr>
              <a:t>GES</a:t>
            </a:r>
          </a:p>
        </p:txBody>
      </p:sp>
      <p:grpSp>
        <p:nvGrpSpPr>
          <p:cNvPr id="30" name="Google Shape;448;p20">
            <a:extLst>
              <a:ext uri="{FF2B5EF4-FFF2-40B4-BE49-F238E27FC236}">
                <a16:creationId xmlns:a16="http://schemas.microsoft.com/office/drawing/2014/main" id="{6A56B334-0577-0AED-CEAE-D94681F48EC5}"/>
              </a:ext>
            </a:extLst>
          </p:cNvPr>
          <p:cNvGrpSpPr/>
          <p:nvPr/>
        </p:nvGrpSpPr>
        <p:grpSpPr>
          <a:xfrm>
            <a:off x="5011286" y="5798658"/>
            <a:ext cx="372599" cy="378387"/>
            <a:chOff x="5011286" y="5798658"/>
            <a:chExt cx="372599" cy="378387"/>
          </a:xfrm>
        </p:grpSpPr>
        <p:sp>
          <p:nvSpPr>
            <p:cNvPr id="31" name="Google Shape;449;p20">
              <a:extLst>
                <a:ext uri="{FF2B5EF4-FFF2-40B4-BE49-F238E27FC236}">
                  <a16:creationId xmlns:a16="http://schemas.microsoft.com/office/drawing/2014/main" id="{0C871AA1-6738-0E28-5275-6F732FF3A900}"/>
                </a:ext>
              </a:extLst>
            </p:cNvPr>
            <p:cNvSpPr/>
            <p:nvPr/>
          </p:nvSpPr>
          <p:spPr>
            <a:xfrm>
              <a:off x="5011286" y="5799042"/>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32" name="Google Shape;450;p20">
              <a:extLst>
                <a:ext uri="{FF2B5EF4-FFF2-40B4-BE49-F238E27FC236}">
                  <a16:creationId xmlns:a16="http://schemas.microsoft.com/office/drawing/2014/main" id="{029B382B-C55F-ED16-FC63-0C2AD38C0F97}"/>
                </a:ext>
              </a:extLst>
            </p:cNvPr>
            <p:cNvSpPr txBox="1"/>
            <p:nvPr/>
          </p:nvSpPr>
          <p:spPr>
            <a:xfrm>
              <a:off x="5011286" y="5798658"/>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6</a:t>
              </a:r>
              <a:endParaRPr lang="fr-FR" sz="1400" b="0" i="0" u="none" strike="noStrike" kern="0" cap="none" spc="0" baseline="0">
                <a:solidFill>
                  <a:srgbClr val="000000"/>
                </a:solidFill>
                <a:uFillTx/>
                <a:latin typeface="Arial"/>
                <a:ea typeface="Arial"/>
                <a:cs typeface="Arial"/>
              </a:endParaRPr>
            </a:p>
          </p:txBody>
        </p:sp>
      </p:grpSp>
      <p:grpSp>
        <p:nvGrpSpPr>
          <p:cNvPr id="33" name="Google Shape;448;p20">
            <a:extLst>
              <a:ext uri="{FF2B5EF4-FFF2-40B4-BE49-F238E27FC236}">
                <a16:creationId xmlns:a16="http://schemas.microsoft.com/office/drawing/2014/main" id="{CD91EC6A-3D95-8251-8EB6-D0C46EBAD63A}"/>
              </a:ext>
            </a:extLst>
          </p:cNvPr>
          <p:cNvGrpSpPr/>
          <p:nvPr/>
        </p:nvGrpSpPr>
        <p:grpSpPr>
          <a:xfrm>
            <a:off x="10643899" y="728164"/>
            <a:ext cx="372599" cy="378378"/>
            <a:chOff x="10643899" y="728164"/>
            <a:chExt cx="372599" cy="378378"/>
          </a:xfrm>
        </p:grpSpPr>
        <p:sp>
          <p:nvSpPr>
            <p:cNvPr id="34" name="Google Shape;449;p20">
              <a:extLst>
                <a:ext uri="{FF2B5EF4-FFF2-40B4-BE49-F238E27FC236}">
                  <a16:creationId xmlns:a16="http://schemas.microsoft.com/office/drawing/2014/main" id="{B20F8F6F-AE20-66E1-8148-BF297339730F}"/>
                </a:ext>
              </a:extLst>
            </p:cNvPr>
            <p:cNvSpPr/>
            <p:nvPr/>
          </p:nvSpPr>
          <p:spPr>
            <a:xfrm>
              <a:off x="10643899" y="728539"/>
              <a:ext cx="372599" cy="3780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123AA"/>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sp>
          <p:nvSpPr>
            <p:cNvPr id="35" name="Google Shape;450;p20">
              <a:extLst>
                <a:ext uri="{FF2B5EF4-FFF2-40B4-BE49-F238E27FC236}">
                  <a16:creationId xmlns:a16="http://schemas.microsoft.com/office/drawing/2014/main" id="{51F3DF3F-F990-8486-B337-EEB765108BDB}"/>
                </a:ext>
              </a:extLst>
            </p:cNvPr>
            <p:cNvSpPr txBox="1"/>
            <p:nvPr/>
          </p:nvSpPr>
          <p:spPr>
            <a:xfrm>
              <a:off x="10643899" y="728164"/>
              <a:ext cx="372599" cy="358499"/>
            </a:xfrm>
            <a:prstGeom prst="rect">
              <a:avLst/>
            </a:prstGeom>
            <a:noFill/>
            <a:ln cap="flat">
              <a:noFill/>
            </a:ln>
          </p:spPr>
          <p:txBody>
            <a:bodyPr vert="horz" wrap="square" lIns="91421" tIns="45701" rIns="91421" bIns="4570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0</a:t>
              </a:r>
              <a:endParaRPr lang="fr-FR" sz="1400" b="0" i="0" u="none" strike="noStrike" kern="0" cap="none" spc="0" baseline="0">
                <a:solidFill>
                  <a:srgbClr val="000000"/>
                </a:solidFill>
                <a:uFillTx/>
                <a:latin typeface="Arial"/>
                <a:ea typeface="Arial"/>
                <a:cs typeface="Arial"/>
              </a:endParaRPr>
            </a:p>
          </p:txBody>
        </p:sp>
      </p:grpSp>
      <p:pic>
        <p:nvPicPr>
          <p:cNvPr id="36" name="Image 63">
            <a:extLst>
              <a:ext uri="{FF2B5EF4-FFF2-40B4-BE49-F238E27FC236}">
                <a16:creationId xmlns:a16="http://schemas.microsoft.com/office/drawing/2014/main" id="{9B104612-03BC-40E5-AA71-F7BF608E7BC2}"/>
              </a:ext>
            </a:extLst>
          </p:cNvPr>
          <p:cNvPicPr>
            <a:picLocks noChangeAspect="1"/>
          </p:cNvPicPr>
          <p:nvPr/>
        </p:nvPicPr>
        <p:blipFill>
          <a:blip r:embed="rId8"/>
          <a:stretch>
            <a:fillRect/>
          </a:stretch>
        </p:blipFill>
        <p:spPr>
          <a:xfrm>
            <a:off x="3167371" y="5715000"/>
            <a:ext cx="1127199" cy="774012"/>
          </a:xfrm>
          <a:prstGeom prst="rect">
            <a:avLst/>
          </a:prstGeom>
          <a:noFill/>
          <a:ln cap="flat">
            <a:noFill/>
          </a:ln>
        </p:spPr>
      </p:pic>
      <p:pic>
        <p:nvPicPr>
          <p:cNvPr id="37" name="Image 64">
            <a:extLst>
              <a:ext uri="{FF2B5EF4-FFF2-40B4-BE49-F238E27FC236}">
                <a16:creationId xmlns:a16="http://schemas.microsoft.com/office/drawing/2014/main" id="{5969F72F-70F6-DE61-8DB6-005646E33F3C}"/>
              </a:ext>
            </a:extLst>
          </p:cNvPr>
          <p:cNvPicPr>
            <a:picLocks noChangeAspect="1"/>
          </p:cNvPicPr>
          <p:nvPr/>
        </p:nvPicPr>
        <p:blipFill>
          <a:blip r:embed="rId9"/>
          <a:stretch>
            <a:fillRect/>
          </a:stretch>
        </p:blipFill>
        <p:spPr>
          <a:xfrm>
            <a:off x="8488594" y="5920017"/>
            <a:ext cx="1032723" cy="592092"/>
          </a:xfrm>
          <a:prstGeom prst="rect">
            <a:avLst/>
          </a:prstGeom>
          <a:noFill/>
          <a:ln cap="flat">
            <a:noFill/>
          </a:ln>
        </p:spPr>
      </p:pic>
      <p:pic>
        <p:nvPicPr>
          <p:cNvPr id="38" name="Image 65">
            <a:extLst>
              <a:ext uri="{FF2B5EF4-FFF2-40B4-BE49-F238E27FC236}">
                <a16:creationId xmlns:a16="http://schemas.microsoft.com/office/drawing/2014/main" id="{6E721BA1-1260-DC46-3889-DA0B340171D5}"/>
              </a:ext>
            </a:extLst>
          </p:cNvPr>
          <p:cNvPicPr>
            <a:picLocks noChangeAspect="1"/>
          </p:cNvPicPr>
          <p:nvPr/>
        </p:nvPicPr>
        <p:blipFill>
          <a:blip r:embed="rId10"/>
          <a:stretch>
            <a:fillRect/>
          </a:stretch>
        </p:blipFill>
        <p:spPr>
          <a:xfrm>
            <a:off x="6248488" y="4358505"/>
            <a:ext cx="1295796" cy="760405"/>
          </a:xfrm>
          <a:prstGeom prst="rect">
            <a:avLst/>
          </a:prstGeom>
          <a:noFill/>
          <a:ln cap="flat">
            <a:noFill/>
          </a:ln>
        </p:spPr>
      </p:pic>
      <p:pic>
        <p:nvPicPr>
          <p:cNvPr id="39" name="Image 66">
            <a:extLst>
              <a:ext uri="{FF2B5EF4-FFF2-40B4-BE49-F238E27FC236}">
                <a16:creationId xmlns:a16="http://schemas.microsoft.com/office/drawing/2014/main" id="{DA522147-66E7-677E-FE43-31AF206A0F5D}"/>
              </a:ext>
            </a:extLst>
          </p:cNvPr>
          <p:cNvPicPr>
            <a:picLocks noChangeAspect="1"/>
          </p:cNvPicPr>
          <p:nvPr/>
        </p:nvPicPr>
        <p:blipFill>
          <a:blip r:embed="rId11"/>
          <a:stretch>
            <a:fillRect/>
          </a:stretch>
        </p:blipFill>
        <p:spPr>
          <a:xfrm>
            <a:off x="4277828" y="5143262"/>
            <a:ext cx="988905" cy="1038767"/>
          </a:xfrm>
          <a:prstGeom prst="rect">
            <a:avLst/>
          </a:prstGeom>
          <a:noFill/>
          <a:ln cap="flat">
            <a:noFill/>
          </a:ln>
        </p:spPr>
      </p:pic>
      <p:pic>
        <p:nvPicPr>
          <p:cNvPr id="40" name="Image 67">
            <a:extLst>
              <a:ext uri="{FF2B5EF4-FFF2-40B4-BE49-F238E27FC236}">
                <a16:creationId xmlns:a16="http://schemas.microsoft.com/office/drawing/2014/main" id="{851CD9E0-164D-A636-15FD-9B88AD794116}"/>
              </a:ext>
            </a:extLst>
          </p:cNvPr>
          <p:cNvPicPr>
            <a:picLocks noChangeAspect="1"/>
          </p:cNvPicPr>
          <p:nvPr/>
        </p:nvPicPr>
        <p:blipFill>
          <a:blip r:embed="rId12"/>
          <a:stretch>
            <a:fillRect/>
          </a:stretch>
        </p:blipFill>
        <p:spPr>
          <a:xfrm>
            <a:off x="8535430" y="5424742"/>
            <a:ext cx="443986" cy="413811"/>
          </a:xfrm>
          <a:prstGeom prst="rect">
            <a:avLst/>
          </a:prstGeom>
          <a:noFill/>
          <a:ln cap="flat">
            <a:noFill/>
          </a:ln>
        </p:spPr>
      </p:pic>
      <p:pic>
        <p:nvPicPr>
          <p:cNvPr id="41" name="Google Shape;444;p20">
            <a:extLst>
              <a:ext uri="{FF2B5EF4-FFF2-40B4-BE49-F238E27FC236}">
                <a16:creationId xmlns:a16="http://schemas.microsoft.com/office/drawing/2014/main" id="{389C3512-C410-853D-A89C-78124DA8A750}"/>
              </a:ext>
            </a:extLst>
          </p:cNvPr>
          <p:cNvPicPr>
            <a:picLocks noChangeAspect="1"/>
          </p:cNvPicPr>
          <p:nvPr/>
        </p:nvPicPr>
        <p:blipFill>
          <a:blip r:embed="rId13">
            <a:alphaModFix/>
          </a:blip>
          <a:srcRect l="57660" t="59093" r="36744" b="32456"/>
          <a:stretch>
            <a:fillRect/>
          </a:stretch>
        </p:blipFill>
        <p:spPr>
          <a:xfrm rot="20393470">
            <a:off x="7958618" y="4994286"/>
            <a:ext cx="542925" cy="584978"/>
          </a:xfrm>
          <a:prstGeom prst="rect">
            <a:avLst/>
          </a:prstGeom>
          <a:noFill/>
          <a:ln cap="flat">
            <a:noFill/>
          </a:ln>
        </p:spPr>
      </p:pic>
      <p:sp>
        <p:nvSpPr>
          <p:cNvPr id="42" name="ZoneTexte 69">
            <a:extLst>
              <a:ext uri="{FF2B5EF4-FFF2-40B4-BE49-F238E27FC236}">
                <a16:creationId xmlns:a16="http://schemas.microsoft.com/office/drawing/2014/main" id="{5228D609-C723-1405-9271-2EBF8C9D1649}"/>
              </a:ext>
            </a:extLst>
          </p:cNvPr>
          <p:cNvSpPr txBox="1"/>
          <p:nvPr/>
        </p:nvSpPr>
        <p:spPr>
          <a:xfrm>
            <a:off x="9730569" y="4432535"/>
            <a:ext cx="1518361"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C00000"/>
                </a:solidFill>
                <a:uFillTx/>
                <a:latin typeface="Arial"/>
                <a:cs typeface="Arial"/>
              </a:rPr>
              <a:t>Evaporation</a:t>
            </a:r>
          </a:p>
        </p:txBody>
      </p:sp>
      <p:sp>
        <p:nvSpPr>
          <p:cNvPr id="43" name="ZoneTexte 70">
            <a:extLst>
              <a:ext uri="{FF2B5EF4-FFF2-40B4-BE49-F238E27FC236}">
                <a16:creationId xmlns:a16="http://schemas.microsoft.com/office/drawing/2014/main" id="{D261F889-8E62-F17C-C008-964B0823CC99}"/>
              </a:ext>
            </a:extLst>
          </p:cNvPr>
          <p:cNvSpPr txBox="1"/>
          <p:nvPr/>
        </p:nvSpPr>
        <p:spPr>
          <a:xfrm>
            <a:off x="9892390" y="5163287"/>
            <a:ext cx="1565361"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C00000"/>
                </a:solidFill>
                <a:uFillTx/>
                <a:latin typeface="Arial"/>
                <a:cs typeface="Arial"/>
              </a:rPr>
              <a:t>Température</a:t>
            </a:r>
          </a:p>
        </p:txBody>
      </p:sp>
      <p:sp>
        <p:nvSpPr>
          <p:cNvPr id="44" name="Nuage 71">
            <a:extLst>
              <a:ext uri="{FF2B5EF4-FFF2-40B4-BE49-F238E27FC236}">
                <a16:creationId xmlns:a16="http://schemas.microsoft.com/office/drawing/2014/main" id="{E580E978-E141-F449-461D-C5DEA37EA142}"/>
              </a:ext>
            </a:extLst>
          </p:cNvPr>
          <p:cNvSpPr/>
          <p:nvPr/>
        </p:nvSpPr>
        <p:spPr>
          <a:xfrm rot="2033530">
            <a:off x="7598143" y="3298853"/>
            <a:ext cx="558350" cy="301294"/>
          </a:xfrm>
          <a:custGeom>
            <a:avLst/>
            <a:gdLst>
              <a:gd name="f0" fmla="val 10800000"/>
              <a:gd name="f1" fmla="val 5400000"/>
              <a:gd name="f2" fmla="val 180"/>
              <a:gd name="f3" fmla="val w"/>
              <a:gd name="f4" fmla="val h"/>
              <a:gd name="f5" fmla="val 0"/>
              <a:gd name="f6" fmla="val 43200"/>
              <a:gd name="f7" fmla="+- 0 0 11429249"/>
              <a:gd name="f8" fmla="+- 0 0 8646143"/>
              <a:gd name="f9" fmla="+- 0 0 8748475"/>
              <a:gd name="f10" fmla="+- 0 0 7859163"/>
              <a:gd name="f11" fmla="+- 0 0 4722533"/>
              <a:gd name="f12" fmla="+- 0 0 2776035"/>
              <a:gd name="f13" fmla="+- 0 0 16496525"/>
              <a:gd name="f14" fmla="+- 0 0 14809710"/>
              <a:gd name="f15" fmla="+- 0 0 4217541"/>
              <a:gd name="f16" fmla="+- 0 0 824660"/>
              <a:gd name="f17" fmla="+- 0 0 8950887"/>
              <a:gd name="f18" fmla="+- 0 0 9809656"/>
              <a:gd name="f19" fmla="+- 0 0 4002417"/>
              <a:gd name="f20" fmla="val 3900"/>
              <a:gd name="f21" fmla="val 14370"/>
              <a:gd name="f22" fmla="val 6753"/>
              <a:gd name="f23" fmla="val 9190"/>
              <a:gd name="f24" fmla="val 7426832"/>
              <a:gd name="f25" fmla="val 5333"/>
              <a:gd name="f26" fmla="val 7267"/>
              <a:gd name="f27" fmla="val 5396714"/>
              <a:gd name="f28" fmla="val 4365"/>
              <a:gd name="f29" fmla="val 5945"/>
              <a:gd name="f30" fmla="val 5983381"/>
              <a:gd name="f31" fmla="val 4857"/>
              <a:gd name="f32" fmla="val 6595"/>
              <a:gd name="f33" fmla="val 7034504"/>
              <a:gd name="f34" fmla="val 7273"/>
              <a:gd name="f35" fmla="val 6541615"/>
              <a:gd name="f36" fmla="val 6775"/>
              <a:gd name="f37" fmla="val 9220"/>
              <a:gd name="f38" fmla="val 7816140"/>
              <a:gd name="f39" fmla="val 5785"/>
              <a:gd name="f40" fmla="val 7867"/>
              <a:gd name="f41" fmla="val 37501"/>
              <a:gd name="f42" fmla="val 6842000"/>
              <a:gd name="f43" fmla="val 6752"/>
              <a:gd name="f44" fmla="val 9215"/>
              <a:gd name="f45" fmla="val 1347096"/>
              <a:gd name="f46" fmla="val 6910353"/>
              <a:gd name="f47" fmla="val 7720"/>
              <a:gd name="f48" fmla="val 10543"/>
              <a:gd name="f49" fmla="val 3974558"/>
              <a:gd name="f50" fmla="val 4542661"/>
              <a:gd name="f51" fmla="val 4360"/>
              <a:gd name="f52" fmla="val 5918"/>
              <a:gd name="f53" fmla="val 8804134"/>
              <a:gd name="f54" fmla="val 4345"/>
              <a:gd name="f55" fmla="val 9151131"/>
              <a:gd name="f56" fmla="val 4693"/>
              <a:gd name="f57" fmla="val 26177"/>
              <a:gd name="f58" fmla="val 5204520"/>
              <a:gd name="f59" fmla="val 1585770"/>
              <a:gd name="f60" fmla="val 6928"/>
              <a:gd name="f61" fmla="val 34899"/>
              <a:gd name="f62" fmla="val 4416628"/>
              <a:gd name="f63" fmla="val 686848"/>
              <a:gd name="f64" fmla="val 16478"/>
              <a:gd name="f65" fmla="val 39090"/>
              <a:gd name="f66" fmla="val 8257448"/>
              <a:gd name="f67" fmla="val 844866"/>
              <a:gd name="f68" fmla="val 28827"/>
              <a:gd name="f69" fmla="val 34751"/>
              <a:gd name="f70" fmla="val 387196"/>
              <a:gd name="f71" fmla="val 959901"/>
              <a:gd name="f72" fmla="val 34129"/>
              <a:gd name="f73" fmla="val 22954"/>
              <a:gd name="f74" fmla="val 4255042"/>
              <a:gd name="f75" fmla="val 41798"/>
              <a:gd name="f76" fmla="val 15354"/>
              <a:gd name="f77" fmla="val 1819082"/>
              <a:gd name="f78" fmla="val 1665090"/>
              <a:gd name="f79" fmla="val 38324"/>
              <a:gd name="f80" fmla="val 5426"/>
              <a:gd name="f81" fmla="val 891534"/>
              <a:gd name="f82" fmla="val 29078"/>
              <a:gd name="f83" fmla="val 3952"/>
              <a:gd name="f84" fmla="val 1091722"/>
              <a:gd name="f85" fmla="val 22141"/>
              <a:gd name="f86" fmla="val 4720"/>
              <a:gd name="f87" fmla="val 1061181"/>
              <a:gd name="f88" fmla="val 14000"/>
              <a:gd name="f89" fmla="val 5192"/>
              <a:gd name="f90" fmla="val 739161"/>
              <a:gd name="f91" fmla="val 4127"/>
              <a:gd name="f92" fmla="val 15789"/>
              <a:gd name="f93" fmla="val 9459261"/>
              <a:gd name="f94" fmla="val 711490"/>
              <a:gd name="f95" fmla="+- 0 0 -90"/>
              <a:gd name="f96" fmla="+- 0 0 -180"/>
              <a:gd name="f97" fmla="+- 0 0 -270"/>
              <a:gd name="f98" fmla="+- 0 0 -360"/>
              <a:gd name="f99" fmla="*/ f3 1 43200"/>
              <a:gd name="f100" fmla="*/ f4 1 43200"/>
              <a:gd name="f101" fmla="+- f6 0 f5"/>
              <a:gd name="f102" fmla="*/ f95 f0 1"/>
              <a:gd name="f103" fmla="*/ f96 f0 1"/>
              <a:gd name="f104" fmla="*/ f97 f0 1"/>
              <a:gd name="f105" fmla="*/ f98 f0 1"/>
              <a:gd name="f106" fmla="*/ f101 1 2"/>
              <a:gd name="f107" fmla="*/ f101 1 43200"/>
              <a:gd name="f108" fmla="*/ f101 2977 1"/>
              <a:gd name="f109" fmla="*/ f101 3262 1"/>
              <a:gd name="f110" fmla="*/ f101 17087 1"/>
              <a:gd name="f111" fmla="*/ f101 17337 1"/>
              <a:gd name="f112" fmla="*/ f101 67 1"/>
              <a:gd name="f113" fmla="*/ f101 21577 1"/>
              <a:gd name="f114" fmla="*/ f101 21582 1"/>
              <a:gd name="f115" fmla="*/ f101 1235 1"/>
              <a:gd name="f116" fmla="*/ f102 1 f2"/>
              <a:gd name="f117" fmla="*/ f103 1 f2"/>
              <a:gd name="f118" fmla="*/ f104 1 f2"/>
              <a:gd name="f119" fmla="*/ f105 1 f2"/>
              <a:gd name="f120" fmla="+- f5 f106 0"/>
              <a:gd name="f121" fmla="*/ f108 1 21600"/>
              <a:gd name="f122" fmla="*/ f109 1 21600"/>
              <a:gd name="f123" fmla="*/ f110 1 21600"/>
              <a:gd name="f124" fmla="*/ f111 1 21600"/>
              <a:gd name="f125" fmla="*/ f112 1 21600"/>
              <a:gd name="f126" fmla="*/ f113 1 21600"/>
              <a:gd name="f127" fmla="*/ f114 1 21600"/>
              <a:gd name="f128" fmla="*/ f115 1 21600"/>
              <a:gd name="f129" fmla="+- f116 0 f1"/>
              <a:gd name="f130" fmla="+- f117 0 f1"/>
              <a:gd name="f131" fmla="+- f118 0 f1"/>
              <a:gd name="f132" fmla="+- f119 0 f1"/>
              <a:gd name="f133" fmla="*/ f127 1 f107"/>
              <a:gd name="f134" fmla="*/ f120 1 f107"/>
              <a:gd name="f135" fmla="*/ f126 1 f107"/>
              <a:gd name="f136" fmla="*/ f125 1 f107"/>
              <a:gd name="f137" fmla="*/ f128 1 f107"/>
              <a:gd name="f138" fmla="*/ f121 1 f107"/>
              <a:gd name="f139" fmla="*/ f123 1 f107"/>
              <a:gd name="f140" fmla="*/ f122 1 f107"/>
              <a:gd name="f141" fmla="*/ f124 1 f107"/>
              <a:gd name="f142" fmla="*/ f138 f99 1"/>
              <a:gd name="f143" fmla="*/ f139 f99 1"/>
              <a:gd name="f144" fmla="*/ f141 f100 1"/>
              <a:gd name="f145" fmla="*/ f140 f100 1"/>
              <a:gd name="f146" fmla="*/ f133 f99 1"/>
              <a:gd name="f147" fmla="*/ f134 f100 1"/>
              <a:gd name="f148" fmla="*/ f134 f99 1"/>
              <a:gd name="f149" fmla="*/ f135 f100 1"/>
              <a:gd name="f150" fmla="*/ f136 f99 1"/>
              <a:gd name="f151" fmla="*/ f137 f100 1"/>
            </a:gdLst>
            <a:ahLst/>
            <a:cxnLst>
              <a:cxn ang="3cd4">
                <a:pos x="hc" y="t"/>
              </a:cxn>
              <a:cxn ang="0">
                <a:pos x="r" y="vc"/>
              </a:cxn>
              <a:cxn ang="cd4">
                <a:pos x="hc" y="b"/>
              </a:cxn>
              <a:cxn ang="cd2">
                <a:pos x="l" y="vc"/>
              </a:cxn>
              <a:cxn ang="f129">
                <a:pos x="f146" y="f147"/>
              </a:cxn>
              <a:cxn ang="f130">
                <a:pos x="f148" y="f149"/>
              </a:cxn>
              <a:cxn ang="f131">
                <a:pos x="f150" y="f147"/>
              </a:cxn>
              <a:cxn ang="f132">
                <a:pos x="f148" y="f151"/>
              </a:cxn>
            </a:cxnLst>
            <a:rect l="f142" t="f145" r="f143" b="f144"/>
            <a:pathLst>
              <a:path w="43200" h="43200">
                <a:moveTo>
                  <a:pt x="f20" y="f21"/>
                </a:moveTo>
                <a:arcTo wR="f22" hR="f23" stAng="f7" swAng="f24"/>
                <a:arcTo wR="f25" hR="f26" stAng="f8" swAng="f27"/>
                <a:arcTo wR="f28" hR="f29" stAng="f9" swAng="f30"/>
                <a:arcTo wR="f31" hR="f32" stAng="f10" swAng="f33"/>
                <a:arcTo wR="f25" hR="f34" stAng="f11" swAng="f35"/>
                <a:arcTo wR="f36" hR="f37" stAng="f12" swAng="f38"/>
                <a:arcTo wR="f39" hR="f40" stAng="f41" swAng="f42"/>
                <a:arcTo wR="f43" hR="f44" stAng="f45" swAng="f46"/>
                <a:arcTo wR="f47" hR="f48" stAng="f49" swAng="f50"/>
                <a:arcTo wR="f51" hR="f52" stAng="f13" swAng="f53"/>
                <a:arcTo wR="f54" hR="f29" stAng="f14" swAng="f55"/>
                <a:close/>
              </a:path>
              <a:path w="43200" h="43200" fill="none">
                <a:moveTo>
                  <a:pt x="f56" y="f57"/>
                </a:moveTo>
                <a:arcTo wR="f54" hR="f29" stAng="f58" swAng="f59"/>
                <a:moveTo>
                  <a:pt x="f60" y="f61"/>
                </a:moveTo>
                <a:arcTo wR="f51" hR="f52" stAng="f62" swAng="f63"/>
                <a:moveTo>
                  <a:pt x="f64" y="f65"/>
                </a:moveTo>
                <a:arcTo wR="f43" hR="f44" stAng="f66" swAng="f67"/>
                <a:moveTo>
                  <a:pt x="f68" y="f69"/>
                </a:moveTo>
                <a:arcTo wR="f43" hR="f44" stAng="f70" swAng="f71"/>
                <a:moveTo>
                  <a:pt x="f72" y="f73"/>
                </a:moveTo>
                <a:arcTo wR="f39" hR="f40" stAng="f15" swAng="f74"/>
                <a:moveTo>
                  <a:pt x="f75" y="f76"/>
                </a:moveTo>
                <a:arcTo wR="f25" hR="f34" stAng="f77" swAng="f78"/>
                <a:moveTo>
                  <a:pt x="f79" y="f80"/>
                </a:moveTo>
                <a:arcTo wR="f31" hR="f32" stAng="f16" swAng="f81"/>
                <a:moveTo>
                  <a:pt x="f82" y="f83"/>
                </a:moveTo>
                <a:arcTo wR="f31" hR="f32" stAng="f17" swAng="f84"/>
                <a:moveTo>
                  <a:pt x="f85" y="f86"/>
                </a:moveTo>
                <a:arcTo wR="f28" hR="f29" stAng="f18" swAng="f87"/>
                <a:moveTo>
                  <a:pt x="f88" y="f89"/>
                </a:moveTo>
                <a:arcTo wR="f22" hR="f23" stAng="f19" swAng="f90"/>
                <a:moveTo>
                  <a:pt x="f91" y="f92"/>
                </a:moveTo>
                <a:arcTo wR="f22" hR="f23" stAng="f93" swAng="f94"/>
              </a:path>
            </a:pathLst>
          </a:custGeom>
          <a:solidFill>
            <a:srgbClr val="FFFFFF"/>
          </a:solidFill>
          <a:ln w="12701" cap="flat">
            <a:solidFill>
              <a:srgbClr val="C0C0C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45" name="Google Shape;656;g102ca47b8ad_1_8">
            <a:extLst>
              <a:ext uri="{FF2B5EF4-FFF2-40B4-BE49-F238E27FC236}">
                <a16:creationId xmlns:a16="http://schemas.microsoft.com/office/drawing/2014/main" id="{3C993D33-ACAE-4246-EF00-0FCE9BC0A6EC}"/>
              </a:ext>
            </a:extLst>
          </p:cNvPr>
          <p:cNvSpPr txBox="1"/>
          <p:nvPr/>
        </p:nvSpPr>
        <p:spPr>
          <a:xfrm>
            <a:off x="0" y="6489697"/>
            <a:ext cx="4803599" cy="368402"/>
          </a:xfrm>
          <a:prstGeom prst="rect">
            <a:avLst/>
          </a:prstGeom>
          <a:noFill/>
          <a:ln cap="flat">
            <a:noFill/>
          </a:ln>
        </p:spPr>
        <p:txBody>
          <a:bodyPr vert="horz" wrap="square" lIns="91421" tIns="45701" rIns="91421" bIns="45701" anchor="ctr" anchorCtr="0" compatLnSpc="1">
            <a:noAutofit/>
          </a:bodyPr>
          <a:lstStyle/>
          <a:p>
            <a:pPr marL="625477"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0" cap="none" spc="0" baseline="0">
                <a:solidFill>
                  <a:srgbClr val="FFFFFF"/>
                </a:solidFill>
                <a:uFillTx/>
                <a:latin typeface="Arial"/>
                <a:ea typeface="Arial"/>
                <a:cs typeface="Arial"/>
              </a:rPr>
              <a:t>The Shifters – </a:t>
            </a:r>
            <a:r>
              <a:rPr lang="fr-FR" sz="1000" b="0" i="1" u="none" strike="noStrike" kern="0" cap="none" spc="0" baseline="0">
                <a:solidFill>
                  <a:srgbClr val="FFFFFF"/>
                </a:solidFill>
                <a:uFillTx/>
                <a:latin typeface="Arial"/>
                <a:ea typeface="Arial"/>
                <a:cs typeface="Arial"/>
              </a:rPr>
              <a:t>Teach The Shift! – Effet de serre simplifié</a:t>
            </a:r>
            <a:endParaRPr lang="fr-FR" sz="1000" b="0" i="0" u="none" strike="noStrike" kern="0" cap="none" spc="0" baseline="0">
              <a:solidFill>
                <a:srgbClr val="FFFFFF"/>
              </a:solidFill>
              <a:uFillTx/>
              <a:latin typeface="Arial"/>
              <a:ea typeface="Arial"/>
              <a:cs typeface="Arial"/>
            </a:endParaRPr>
          </a:p>
        </p:txBody>
      </p:sp>
      <p:sp>
        <p:nvSpPr>
          <p:cNvPr id="46" name="Flèche : droite 55">
            <a:extLst>
              <a:ext uri="{FF2B5EF4-FFF2-40B4-BE49-F238E27FC236}">
                <a16:creationId xmlns:a16="http://schemas.microsoft.com/office/drawing/2014/main" id="{E30717FC-DBC8-3708-BB1C-CD2018EEFFAF}"/>
              </a:ext>
            </a:extLst>
          </p:cNvPr>
          <p:cNvSpPr/>
          <p:nvPr/>
        </p:nvSpPr>
        <p:spPr>
          <a:xfrm rot="14128074">
            <a:off x="5717712" y="3671523"/>
            <a:ext cx="524911" cy="261820"/>
          </a:xfrm>
          <a:custGeom>
            <a:avLst>
              <a:gd name="f0" fmla="val 1621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C000"/>
          </a:solidFill>
          <a:ln w="12701" cap="flat">
            <a:solidFill>
              <a:srgbClr val="FFC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nvGrpSpPr>
          <p:cNvPr id="47" name="Google Shape;461;p20">
            <a:extLst>
              <a:ext uri="{FF2B5EF4-FFF2-40B4-BE49-F238E27FC236}">
                <a16:creationId xmlns:a16="http://schemas.microsoft.com/office/drawing/2014/main" id="{03CB5963-8209-6DEF-DC99-3EA68F75FADB}"/>
              </a:ext>
            </a:extLst>
          </p:cNvPr>
          <p:cNvGrpSpPr/>
          <p:nvPr/>
        </p:nvGrpSpPr>
        <p:grpSpPr>
          <a:xfrm>
            <a:off x="5460540" y="5485028"/>
            <a:ext cx="1575886" cy="966603"/>
            <a:chOff x="5460540" y="5485028"/>
            <a:chExt cx="1575886" cy="966603"/>
          </a:xfrm>
        </p:grpSpPr>
        <p:sp>
          <p:nvSpPr>
            <p:cNvPr id="48" name="Google Shape;462;p20">
              <a:extLst>
                <a:ext uri="{FF2B5EF4-FFF2-40B4-BE49-F238E27FC236}">
                  <a16:creationId xmlns:a16="http://schemas.microsoft.com/office/drawing/2014/main" id="{0F9C89AD-70B6-5BEC-3D66-C194BFD2B14B}"/>
                </a:ext>
              </a:extLst>
            </p:cNvPr>
            <p:cNvSpPr/>
            <p:nvPr/>
          </p:nvSpPr>
          <p:spPr>
            <a:xfrm>
              <a:off x="5460540" y="5485028"/>
              <a:ext cx="1575886" cy="96660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a:solidFill>
                  <a:srgbClr val="FFFFFF"/>
                </a:solidFill>
                <a:uFillTx/>
                <a:latin typeface="Arial"/>
                <a:ea typeface="Arial"/>
                <a:cs typeface="Arial"/>
              </a:endParaRPr>
            </a:p>
          </p:txBody>
        </p:sp>
        <p:pic>
          <p:nvPicPr>
            <p:cNvPr id="49" name="Google Shape;463;p20">
              <a:extLst>
                <a:ext uri="{FF2B5EF4-FFF2-40B4-BE49-F238E27FC236}">
                  <a16:creationId xmlns:a16="http://schemas.microsoft.com/office/drawing/2014/main" id="{E704AF51-084F-77E6-DE92-D414B285AC5B}"/>
                </a:ext>
              </a:extLst>
            </p:cNvPr>
            <p:cNvPicPr>
              <a:picLocks noChangeAspect="1"/>
            </p:cNvPicPr>
            <p:nvPr/>
          </p:nvPicPr>
          <p:blipFill>
            <a:blip r:embed="rId14">
              <a:alphaModFix/>
            </a:blip>
            <a:srcRect/>
            <a:stretch>
              <a:fillRect/>
            </a:stretch>
          </p:blipFill>
          <p:spPr>
            <a:xfrm>
              <a:off x="5660145" y="5641052"/>
              <a:ext cx="379320" cy="654637"/>
            </a:xfrm>
            <a:prstGeom prst="rect">
              <a:avLst/>
            </a:prstGeom>
            <a:noFill/>
            <a:ln cap="flat">
              <a:noFill/>
            </a:ln>
          </p:spPr>
        </p:pic>
        <p:sp>
          <p:nvSpPr>
            <p:cNvPr id="50" name="Google Shape;464;p20">
              <a:extLst>
                <a:ext uri="{FF2B5EF4-FFF2-40B4-BE49-F238E27FC236}">
                  <a16:creationId xmlns:a16="http://schemas.microsoft.com/office/drawing/2014/main" id="{683EDB8F-3011-9433-6C53-E06B66D181C3}"/>
                </a:ext>
              </a:extLst>
            </p:cNvPr>
            <p:cNvSpPr txBox="1"/>
            <p:nvPr/>
          </p:nvSpPr>
          <p:spPr>
            <a:xfrm>
              <a:off x="6121386" y="5762658"/>
              <a:ext cx="913705" cy="404402"/>
            </a:xfrm>
            <a:prstGeom prst="rect">
              <a:avLst/>
            </a:prstGeom>
            <a:noFill/>
            <a:ln cap="flat">
              <a:noFill/>
            </a:ln>
          </p:spPr>
          <p:txBody>
            <a:bodyPr vert="horz" wrap="square" lIns="91421" tIns="45701" rIns="91421"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0" cap="none" spc="0" baseline="0">
                  <a:solidFill>
                    <a:srgbClr val="FFFFFF"/>
                  </a:solidFill>
                  <a:uFillTx/>
                  <a:latin typeface="Calibri"/>
                  <a:ea typeface="Calibri"/>
                  <a:cs typeface="Calibri"/>
                </a:rPr>
                <a:t>+14  °C</a:t>
              </a:r>
              <a:endParaRPr lang="fr-FR" sz="1400" b="0" i="0" u="none" strike="noStrike" kern="0" cap="none" spc="0" baseline="0">
                <a:solidFill>
                  <a:srgbClr val="000000"/>
                </a:solidFill>
                <a:uFillTx/>
                <a:latin typeface="Arial"/>
                <a:ea typeface="Arial"/>
                <a:cs typeface="Arial"/>
              </a:endParaRPr>
            </a:p>
          </p:txBody>
        </p:sp>
      </p:grpSp>
      <p:sp>
        <p:nvSpPr>
          <p:cNvPr id="51" name="Ellipse 52">
            <a:extLst>
              <a:ext uri="{FF2B5EF4-FFF2-40B4-BE49-F238E27FC236}">
                <a16:creationId xmlns:a16="http://schemas.microsoft.com/office/drawing/2014/main" id="{0070918C-0C8D-F896-9AAA-2C5138BB1D19}"/>
              </a:ext>
            </a:extLst>
          </p:cNvPr>
          <p:cNvSpPr/>
          <p:nvPr/>
        </p:nvSpPr>
        <p:spPr>
          <a:xfrm>
            <a:off x="11897724" y="6532830"/>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2" name="Ellipse 53">
            <a:extLst>
              <a:ext uri="{FF2B5EF4-FFF2-40B4-BE49-F238E27FC236}">
                <a16:creationId xmlns:a16="http://schemas.microsoft.com/office/drawing/2014/main" id="{6C06DEB2-741A-6366-A53D-8939CB657E6C}"/>
              </a:ext>
            </a:extLst>
          </p:cNvPr>
          <p:cNvSpPr/>
          <p:nvPr/>
        </p:nvSpPr>
        <p:spPr>
          <a:xfrm>
            <a:off x="11897724" y="104104"/>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5B9BD5"/>
          </a:solidFill>
          <a:ln w="12701" cap="flat">
            <a:solidFill>
              <a:srgbClr val="41719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name="Slide22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9F5F9D-E42C-FD43-28BD-62EBBE028B7A}"/>
              </a:ext>
            </a:extLst>
          </p:cNvPr>
          <p:cNvSpPr txBox="1">
            <a:spLocks noGrp="1"/>
          </p:cNvSpPr>
          <p:nvPr>
            <p:ph type="title"/>
          </p:nvPr>
        </p:nvSpPr>
        <p:spPr/>
        <p:txBody>
          <a:bodyPr/>
          <a:lstStyle/>
          <a:p>
            <a:pPr lvl="0"/>
            <a:r>
              <a:rPr lang="fr-FR"/>
              <a:t>Video nasa gauss</a:t>
            </a:r>
          </a:p>
        </p:txBody>
      </p:sp>
      <p:sp>
        <p:nvSpPr>
          <p:cNvPr id="3" name="Espace réservé du contenu 2">
            <a:extLst>
              <a:ext uri="{FF2B5EF4-FFF2-40B4-BE49-F238E27FC236}">
                <a16:creationId xmlns:a16="http://schemas.microsoft.com/office/drawing/2014/main" id="{2715A956-D464-62FA-F879-A33F6F1B1AFB}"/>
              </a:ext>
            </a:extLst>
          </p:cNvPr>
          <p:cNvSpPr txBox="1">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C2BFD75-5135-B49C-10F7-05E4B9CD1155}"/>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20CD71-6E43-41F7-98EF-51F7E0F51B51}" type="slidenum">
              <a:t>7</a:t>
            </a:fld>
            <a:endParaRPr lang="fr-FR" sz="1200" b="0" i="0" u="none" strike="noStrike" kern="1200" cap="none" spc="0" baseline="0">
              <a:solidFill>
                <a:srgbClr val="898989"/>
              </a:solidFill>
              <a:uFillTx/>
              <a:latin typeface="Calibri"/>
            </a:endParaRPr>
          </a:p>
        </p:txBody>
      </p:sp>
      <p:pic>
        <p:nvPicPr>
          <p:cNvPr id="5" name="Nasa - Watching the Land Temperature Bell Curve Heat Up 19502020_1080p">
            <a:extLst>
              <a:ext uri="{FF2B5EF4-FFF2-40B4-BE49-F238E27FC236}">
                <a16:creationId xmlns:a16="http://schemas.microsoft.com/office/drawing/2014/main" id="{024F947D-ADD4-ED6B-CAF5-C7C8F87152B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0663" y="22969"/>
            <a:ext cx="11496678" cy="6466737"/>
          </a:xfrm>
          <a:prstGeom prst="rect">
            <a:avLst/>
          </a:prstGeom>
          <a:noFill/>
          <a:ln cap="flat">
            <a:noFill/>
          </a:ln>
        </p:spPr>
      </p:pic>
      <p:pic>
        <p:nvPicPr>
          <p:cNvPr id="6" name="Image 5">
            <a:extLst>
              <a:ext uri="{FF2B5EF4-FFF2-40B4-BE49-F238E27FC236}">
                <a16:creationId xmlns:a16="http://schemas.microsoft.com/office/drawing/2014/main" id="{1F4B45FD-6B54-73D9-4E17-C29115555CC7}"/>
              </a:ext>
            </a:extLst>
          </p:cNvPr>
          <p:cNvPicPr>
            <a:picLocks noChangeAspect="1"/>
          </p:cNvPicPr>
          <p:nvPr/>
        </p:nvPicPr>
        <p:blipFill>
          <a:blip r:embed="rId6"/>
          <a:srcRect l="818" t="12848" r="1721" b="13889"/>
          <a:stretch>
            <a:fillRect/>
          </a:stretch>
        </p:blipFill>
        <p:spPr>
          <a:xfrm>
            <a:off x="220663" y="50209"/>
            <a:ext cx="634995" cy="620301"/>
          </a:xfrm>
          <a:prstGeom prst="rect">
            <a:avLst/>
          </a:prstGeom>
          <a:noFill/>
          <a:ln cap="flat">
            <a:noFill/>
          </a:ln>
        </p:spPr>
      </p:pic>
      <p:sp>
        <p:nvSpPr>
          <p:cNvPr id="7" name="Ellipse 6">
            <a:extLst>
              <a:ext uri="{FF2B5EF4-FFF2-40B4-BE49-F238E27FC236}">
                <a16:creationId xmlns:a16="http://schemas.microsoft.com/office/drawing/2014/main" id="{31AEE37E-73CE-67C3-1CDB-A21E8A4525F7}"/>
              </a:ext>
            </a:extLst>
          </p:cNvPr>
          <p:cNvSpPr/>
          <p:nvPr/>
        </p:nvSpPr>
        <p:spPr>
          <a:xfrm>
            <a:off x="11868107" y="100483"/>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4472C4"/>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 name="Google Shape;179;p7">
            <a:extLst>
              <a:ext uri="{FF2B5EF4-FFF2-40B4-BE49-F238E27FC236}">
                <a16:creationId xmlns:a16="http://schemas.microsoft.com/office/drawing/2014/main" id="{D71596C8-8E4E-54A2-2F00-D2EC896089D5}"/>
              </a:ext>
            </a:extLst>
          </p:cNvPr>
          <p:cNvSpPr txBox="1"/>
          <p:nvPr/>
        </p:nvSpPr>
        <p:spPr>
          <a:xfrm>
            <a:off x="0" y="6489697"/>
            <a:ext cx="4803580" cy="368302"/>
          </a:xfrm>
          <a:prstGeom prst="rect">
            <a:avLst/>
          </a:prstGeom>
          <a:noFill/>
          <a:ln cap="flat">
            <a:noFill/>
          </a:ln>
        </p:spPr>
        <p:txBody>
          <a:bodyPr vert="horz" wrap="square" lIns="91421" tIns="45701" rIns="91421" bIns="45701" anchor="ctr" anchorCtr="0" compatLnSpc="1">
            <a:noAutofit/>
          </a:bodyPr>
          <a:lstStyle/>
          <a:p>
            <a:pPr marL="625477"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Arial"/>
                <a:cs typeface="Arial"/>
              </a:rPr>
              <a:t>The Shifters – </a:t>
            </a:r>
            <a:r>
              <a:rPr lang="fr-FR" sz="1000" b="0" i="1" u="none" strike="noStrike" kern="1200" cap="none" spc="0" baseline="0">
                <a:solidFill>
                  <a:srgbClr val="FFFFFF"/>
                </a:solidFill>
                <a:uFillTx/>
                <a:latin typeface="Arial"/>
                <a:ea typeface="Arial"/>
                <a:cs typeface="Arial"/>
              </a:rPr>
              <a:t>Teach The Shift! – Conférence  pour les Lycées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47"/>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p:endCondLst>
                    <p:cond evt="onNext" delay="0">
                      <p:tgtEl>
                        <p:sldTgt/>
                      </p:tgtEl>
                    </p:cond>
                    <p:cond evt="onPrev" delay="0">
                      <p:tgtEl>
                        <p:sldTgt/>
                      </p:tgtEl>
                    </p:cond>
                  </p:endCondLst>
                </p:cTn>
                <p:tgtEl>
                  <p:spTgt spid="5"/>
                </p:tgtEl>
              </p:cMediaNode>
            </p:video>
            <p:seq concurrent="1" nextAc="seek">
              <p:cTn id="8" dur="indefinite" nodeType="interactiveSeq">
                <p:stCondLst>
                  <p:cond evt="onClick" delay="0">
                    <p:tgtEl>
                      <p:spTgt spid="5"/>
                    </p:tgtEl>
                  </p:cond>
                </p:stCondLst>
                <p:childTnLst>
                  <p:par>
                    <p:cTn id="9" fill="hold">
                      <p:stCondLst>
                        <p:cond evt="onBegin" delay="0">
                          <p:tn val="8"/>
                        </p:cond>
                      </p:stCondLst>
                      <p:childTnLst>
                        <p:par>
                          <p:cTn id="10" fill="hold">
                            <p:stCondLst>
                              <p:cond delay="0"/>
                            </p:stCondLst>
                            <p:childTnLst>
                              <p:par>
                                <p:cTn id="11" presetID="2" presetClass="mediacall" presetSubtype="0" fill="hold" nodeType="clickEffect">
                                  <p:stCondLst>
                                    <p:cond delay="0"/>
                                  </p:stCondLst>
                                  <p:childTnLst>
                                    <p:cmd type="call" cmd="togglePause">
                                      <p:cBhvr>
                                        <p:cTn id="12"/>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hlinkClick r:id="rId3"/>
            <a:extLst>
              <a:ext uri="{FF2B5EF4-FFF2-40B4-BE49-F238E27FC236}">
                <a16:creationId xmlns:a16="http://schemas.microsoft.com/office/drawing/2014/main" id="{4C555254-DEDE-AA0E-52B2-C1D0EDC55ECD}"/>
              </a:ext>
            </a:extLst>
          </p:cNvPr>
          <p:cNvPicPr>
            <a:picLocks noChangeAspect="1"/>
          </p:cNvPicPr>
          <p:nvPr/>
        </p:nvPicPr>
        <p:blipFill>
          <a:blip r:embed="rId4"/>
          <a:stretch>
            <a:fillRect/>
          </a:stretch>
        </p:blipFill>
        <p:spPr>
          <a:xfrm>
            <a:off x="2447416" y="1128391"/>
            <a:ext cx="7297168" cy="4601217"/>
          </a:xfrm>
          <a:prstGeom prst="rect">
            <a:avLst/>
          </a:prstGeom>
        </p:spPr>
      </p:pic>
    </p:spTree>
    <p:extLst>
      <p:ext uri="{BB962C8B-B14F-4D97-AF65-F5344CB8AC3E}">
        <p14:creationId xmlns:p14="http://schemas.microsoft.com/office/powerpoint/2010/main" val="468911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51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5FECB4-7CE7-1093-F102-A404262CA043}"/>
              </a:ext>
            </a:extLst>
          </p:cNvPr>
          <p:cNvSpPr txBox="1">
            <a:spLocks noGrp="1"/>
          </p:cNvSpPr>
          <p:nvPr>
            <p:ph type="title"/>
          </p:nvPr>
        </p:nvSpPr>
        <p:spPr>
          <a:xfrm>
            <a:off x="321013" y="365130"/>
            <a:ext cx="11032790" cy="500992"/>
          </a:xfrm>
        </p:spPr>
        <p:txBody>
          <a:bodyPr>
            <a:noAutofit/>
          </a:bodyPr>
          <a:lstStyle/>
          <a:p>
            <a:r>
              <a:rPr lang="fr-FR" sz="4000" b="1" dirty="0">
                <a:solidFill>
                  <a:srgbClr val="00B050"/>
                </a:solidFill>
                <a:latin typeface="+mn-lt"/>
              </a:rPr>
              <a:t>Les limites sont liées entre elles</a:t>
            </a:r>
          </a:p>
        </p:txBody>
      </p:sp>
      <p:pic>
        <p:nvPicPr>
          <p:cNvPr id="3" name="Espace réservé du contenu 4">
            <a:extLst>
              <a:ext uri="{FF2B5EF4-FFF2-40B4-BE49-F238E27FC236}">
                <a16:creationId xmlns:a16="http://schemas.microsoft.com/office/drawing/2014/main" id="{76078720-BD48-8E5A-4CBB-0D54BD9178D1}"/>
              </a:ext>
            </a:extLst>
          </p:cNvPr>
          <p:cNvPicPr>
            <a:picLocks noGrp="1" noChangeAspect="1"/>
          </p:cNvPicPr>
          <p:nvPr>
            <p:ph idx="1"/>
          </p:nvPr>
        </p:nvPicPr>
        <p:blipFill>
          <a:blip r:embed="rId3"/>
          <a:stretch>
            <a:fillRect/>
          </a:stretch>
        </p:blipFill>
        <p:spPr>
          <a:xfrm>
            <a:off x="2639739" y="958767"/>
            <a:ext cx="7374507" cy="5289566"/>
          </a:xfrm>
        </p:spPr>
      </p:pic>
      <p:sp>
        <p:nvSpPr>
          <p:cNvPr id="4" name="ZoneTexte 5">
            <a:extLst>
              <a:ext uri="{FF2B5EF4-FFF2-40B4-BE49-F238E27FC236}">
                <a16:creationId xmlns:a16="http://schemas.microsoft.com/office/drawing/2014/main" id="{9FEAC6B5-9424-4AB6-72C8-B03498811E3D}"/>
              </a:ext>
            </a:extLst>
          </p:cNvPr>
          <p:cNvSpPr txBox="1"/>
          <p:nvPr/>
        </p:nvSpPr>
        <p:spPr>
          <a:xfrm>
            <a:off x="470019" y="6340979"/>
            <a:ext cx="7639656"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alibri"/>
              </a:rPr>
              <a:t>Sources : https://atecopol.hypotheses.org/files/2022/03/LimitesPlanetaires.pdf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diagram&#10;&#10;Description automatically generated">
            <a:extLst>
              <a:ext uri="{FF2B5EF4-FFF2-40B4-BE49-F238E27FC236}">
                <a16:creationId xmlns:a16="http://schemas.microsoft.com/office/drawing/2014/main" id="{26A5E16B-CF54-5F6A-B366-360BE45A7C2B}"/>
              </a:ext>
            </a:extLst>
          </p:cNvPr>
          <p:cNvPicPr>
            <a:picLocks noGrp="1" noChangeAspect="1"/>
          </p:cNvPicPr>
          <p:nvPr>
            <p:ph idx="1"/>
          </p:nvPr>
        </p:nvPicPr>
        <p:blipFill>
          <a:blip r:embed="rId3"/>
          <a:stretch>
            <a:fillRect/>
          </a:stretch>
        </p:blipFill>
        <p:spPr>
          <a:xfrm>
            <a:off x="3219276" y="1075350"/>
            <a:ext cx="7171947" cy="5230566"/>
          </a:xfrm>
        </p:spPr>
      </p:pic>
      <p:sp>
        <p:nvSpPr>
          <p:cNvPr id="5" name="Titre 4">
            <a:extLst>
              <a:ext uri="{FF2B5EF4-FFF2-40B4-BE49-F238E27FC236}">
                <a16:creationId xmlns:a16="http://schemas.microsoft.com/office/drawing/2014/main" id="{F5ED9E17-ED62-72CA-DE22-D3830642F49A}"/>
              </a:ext>
            </a:extLst>
          </p:cNvPr>
          <p:cNvSpPr>
            <a:spLocks noGrp="1"/>
          </p:cNvSpPr>
          <p:nvPr>
            <p:ph type="title"/>
          </p:nvPr>
        </p:nvSpPr>
        <p:spPr>
          <a:xfrm>
            <a:off x="838203" y="365129"/>
            <a:ext cx="10515600" cy="540035"/>
          </a:xfrm>
        </p:spPr>
        <p:txBody>
          <a:bodyPr>
            <a:normAutofit/>
          </a:bodyPr>
          <a:lstStyle/>
          <a:p>
            <a:r>
              <a:rPr lang="fr-FR" sz="2400" b="1" dirty="0">
                <a:solidFill>
                  <a:srgbClr val="00B050"/>
                </a:solidFill>
                <a:latin typeface="+mn-lt"/>
              </a:rPr>
              <a:t>L’exemple de l’acidification des océans </a:t>
            </a:r>
          </a:p>
        </p:txBody>
      </p:sp>
    </p:spTree>
    <p:extLst>
      <p:ext uri="{BB962C8B-B14F-4D97-AF65-F5344CB8AC3E}">
        <p14:creationId xmlns:p14="http://schemas.microsoft.com/office/powerpoint/2010/main" val="2678750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50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FD3237-0EFC-D816-F674-DE1F68613EF0}"/>
              </a:ext>
            </a:extLst>
          </p:cNvPr>
          <p:cNvSpPr txBox="1">
            <a:spLocks noGrp="1"/>
          </p:cNvSpPr>
          <p:nvPr>
            <p:ph type="title"/>
          </p:nvPr>
        </p:nvSpPr>
        <p:spPr/>
        <p:txBody>
          <a:bodyPr>
            <a:normAutofit/>
          </a:bodyPr>
          <a:lstStyle/>
          <a:p>
            <a:pPr lvl="0"/>
            <a:r>
              <a:rPr lang="fr-FR" sz="4000" b="1" dirty="0">
                <a:solidFill>
                  <a:srgbClr val="00B050"/>
                </a:solidFill>
                <a:latin typeface="+mn-lt"/>
              </a:rPr>
              <a:t>Les effets de basculement </a:t>
            </a:r>
          </a:p>
        </p:txBody>
      </p:sp>
      <p:sp>
        <p:nvSpPr>
          <p:cNvPr id="3" name="Espace réservé du contenu 2">
            <a:extLst>
              <a:ext uri="{FF2B5EF4-FFF2-40B4-BE49-F238E27FC236}">
                <a16:creationId xmlns:a16="http://schemas.microsoft.com/office/drawing/2014/main" id="{32EA4A70-916C-67C7-4305-FEAE4A2A39F2}"/>
              </a:ext>
            </a:extLst>
          </p:cNvPr>
          <p:cNvSpPr txBox="1">
            <a:spLocks noGrp="1"/>
          </p:cNvSpPr>
          <p:nvPr>
            <p:ph idx="1"/>
          </p:nvPr>
        </p:nvSpPr>
        <p:spPr/>
        <p:txBody>
          <a:bodyPr/>
          <a:lstStyle/>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51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272873-D7D9-1CC1-823A-6FCD26DCFD7D}"/>
              </a:ext>
            </a:extLst>
          </p:cNvPr>
          <p:cNvSpPr txBox="1">
            <a:spLocks noGrp="1"/>
          </p:cNvSpPr>
          <p:nvPr>
            <p:ph type="title"/>
          </p:nvPr>
        </p:nvSpPr>
        <p:spPr>
          <a:xfrm>
            <a:off x="578354" y="209990"/>
            <a:ext cx="10515600" cy="558507"/>
          </a:xfrm>
        </p:spPr>
        <p:txBody>
          <a:bodyPr>
            <a:noAutofit/>
          </a:bodyPr>
          <a:lstStyle/>
          <a:p>
            <a:pPr lvl="0"/>
            <a:r>
              <a:rPr lang="fr-FR" sz="4000" b="1" dirty="0">
                <a:solidFill>
                  <a:srgbClr val="00B050"/>
                </a:solidFill>
                <a:latin typeface="+mn-lt"/>
              </a:rPr>
              <a:t>Les scénarios potentiels </a:t>
            </a:r>
          </a:p>
        </p:txBody>
      </p:sp>
      <p:pic>
        <p:nvPicPr>
          <p:cNvPr id="3" name="Espace réservé du contenu 4">
            <a:extLst>
              <a:ext uri="{FF2B5EF4-FFF2-40B4-BE49-F238E27FC236}">
                <a16:creationId xmlns:a16="http://schemas.microsoft.com/office/drawing/2014/main" id="{8BBD2A74-2509-4442-6911-C9BD9A7050CD}"/>
              </a:ext>
            </a:extLst>
          </p:cNvPr>
          <p:cNvPicPr>
            <a:picLocks noGrp="1" noChangeAspect="1"/>
          </p:cNvPicPr>
          <p:nvPr>
            <p:ph idx="1"/>
          </p:nvPr>
        </p:nvPicPr>
        <p:blipFill>
          <a:blip r:embed="rId3"/>
          <a:stretch>
            <a:fillRect/>
          </a:stretch>
        </p:blipFill>
        <p:spPr>
          <a:xfrm>
            <a:off x="1745673" y="923636"/>
            <a:ext cx="8180963" cy="5183977"/>
          </a:xfrm>
        </p:spPr>
      </p:pic>
      <p:sp>
        <p:nvSpPr>
          <p:cNvPr id="4" name="ZoneTexte 7">
            <a:extLst>
              <a:ext uri="{FF2B5EF4-FFF2-40B4-BE49-F238E27FC236}">
                <a16:creationId xmlns:a16="http://schemas.microsoft.com/office/drawing/2014/main" id="{8FA5D9AA-0BAE-B38F-213A-F10611205E33}"/>
              </a:ext>
            </a:extLst>
          </p:cNvPr>
          <p:cNvSpPr txBox="1"/>
          <p:nvPr/>
        </p:nvSpPr>
        <p:spPr>
          <a:xfrm>
            <a:off x="589659" y="6417890"/>
            <a:ext cx="9213101"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alibri"/>
              </a:rPr>
              <a:t>Source : d’après le 6</a:t>
            </a:r>
            <a:r>
              <a:rPr lang="fr-FR" sz="1800" b="0" i="0" u="none" strike="noStrike" kern="1200" cap="none" spc="0" baseline="30000" dirty="0">
                <a:solidFill>
                  <a:srgbClr val="000000"/>
                </a:solidFill>
                <a:uFillTx/>
                <a:latin typeface="Calibri"/>
              </a:rPr>
              <a:t>ème</a:t>
            </a:r>
            <a:r>
              <a:rPr lang="fr-FR" sz="1800" b="0" i="0" u="none" strike="noStrike" kern="1200" cap="none" spc="0" baseline="0" dirty="0">
                <a:solidFill>
                  <a:srgbClr val="000000"/>
                </a:solidFill>
                <a:uFillTx/>
                <a:latin typeface="Calibri"/>
              </a:rPr>
              <a:t> rapport du GIEC 2022. Adapté par https://bonpote.com/environnement/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52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CFBD44-7439-4A7A-11C5-A9B031FD6F7D}"/>
              </a:ext>
            </a:extLst>
          </p:cNvPr>
          <p:cNvSpPr txBox="1">
            <a:spLocks noGrp="1"/>
          </p:cNvSpPr>
          <p:nvPr>
            <p:ph type="title"/>
          </p:nvPr>
        </p:nvSpPr>
        <p:spPr/>
        <p:txBody>
          <a:bodyPr>
            <a:normAutofit fontScale="90000"/>
          </a:bodyPr>
          <a:lstStyle/>
          <a:p>
            <a:pPr lvl="0"/>
            <a:r>
              <a:rPr lang="fr-FR" b="1" dirty="0">
                <a:solidFill>
                  <a:srgbClr val="00B050"/>
                </a:solidFill>
                <a:latin typeface="+mn-lt"/>
              </a:rPr>
              <a:t>Les risques </a:t>
            </a:r>
            <a:br>
              <a:rPr lang="fr-FR" sz="2400" b="1" dirty="0">
                <a:solidFill>
                  <a:srgbClr val="00B050"/>
                </a:solidFill>
              </a:rPr>
            </a:br>
            <a:br>
              <a:rPr lang="fr-FR" dirty="0"/>
            </a:br>
            <a:r>
              <a:rPr lang="fr-FR" dirty="0"/>
              <a:t>« L’apartheid climatique » (J.F. </a:t>
            </a:r>
            <a:r>
              <a:rPr lang="fr-FR" dirty="0" err="1"/>
              <a:t>Fressoz</a:t>
            </a:r>
            <a:r>
              <a:rPr lang="fr-FR" dirty="0"/>
              <a:t>)</a:t>
            </a:r>
          </a:p>
        </p:txBody>
      </p:sp>
      <p:pic>
        <p:nvPicPr>
          <p:cNvPr id="3" name="Espace réservé du contenu 4">
            <a:extLst>
              <a:ext uri="{FF2B5EF4-FFF2-40B4-BE49-F238E27FC236}">
                <a16:creationId xmlns:a16="http://schemas.microsoft.com/office/drawing/2014/main" id="{105C9CF1-85C9-6393-BC12-D7B4DBF72C3C}"/>
              </a:ext>
            </a:extLst>
          </p:cNvPr>
          <p:cNvPicPr>
            <a:picLocks noGrp="1" noChangeAspect="1"/>
          </p:cNvPicPr>
          <p:nvPr>
            <p:ph idx="1"/>
          </p:nvPr>
        </p:nvPicPr>
        <p:blipFill>
          <a:blip r:embed="rId3"/>
          <a:stretch>
            <a:fillRect/>
          </a:stretch>
        </p:blipFill>
        <p:spPr>
          <a:xfrm>
            <a:off x="838203" y="2117796"/>
            <a:ext cx="10515600" cy="3766989"/>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51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CB61C-7DD1-67E2-D9B4-BCAD3341AB3B}"/>
              </a:ext>
            </a:extLst>
          </p:cNvPr>
          <p:cNvSpPr txBox="1">
            <a:spLocks noGrp="1"/>
          </p:cNvSpPr>
          <p:nvPr>
            <p:ph type="title"/>
          </p:nvPr>
        </p:nvSpPr>
        <p:spPr/>
        <p:txBody>
          <a:bodyPr/>
          <a:lstStyle/>
          <a:p>
            <a:r>
              <a:rPr lang="fr-FR" dirty="0"/>
              <a:t>Une perturbation globale</a:t>
            </a:r>
          </a:p>
        </p:txBody>
      </p:sp>
      <p:pic>
        <p:nvPicPr>
          <p:cNvPr id="3" name="Espace réservé du contenu 4">
            <a:extLst>
              <a:ext uri="{FF2B5EF4-FFF2-40B4-BE49-F238E27FC236}">
                <a16:creationId xmlns:a16="http://schemas.microsoft.com/office/drawing/2014/main" id="{260A7A09-F7A7-A7CA-15FC-A934F7EB80C2}"/>
              </a:ext>
            </a:extLst>
          </p:cNvPr>
          <p:cNvPicPr>
            <a:picLocks noGrp="1" noChangeAspect="1"/>
          </p:cNvPicPr>
          <p:nvPr>
            <p:ph idx="1"/>
          </p:nvPr>
        </p:nvPicPr>
        <p:blipFill>
          <a:blip r:embed="rId3"/>
          <a:stretch>
            <a:fillRect/>
          </a:stretch>
        </p:blipFill>
        <p:spPr>
          <a:xfrm>
            <a:off x="692063" y="1771595"/>
            <a:ext cx="11499933" cy="4459949"/>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51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DF0685-CAD7-9AD0-0226-551EDFF9CAAB}"/>
              </a:ext>
            </a:extLst>
          </p:cNvPr>
          <p:cNvSpPr txBox="1">
            <a:spLocks noGrp="1"/>
          </p:cNvSpPr>
          <p:nvPr>
            <p:ph type="ctrTitle"/>
          </p:nvPr>
        </p:nvSpPr>
        <p:spPr>
          <a:xfrm>
            <a:off x="1403928" y="1041402"/>
            <a:ext cx="9624294" cy="2387598"/>
          </a:xfrm>
          <a:solidFill>
            <a:srgbClr val="00B050"/>
          </a:solidFill>
        </p:spPr>
        <p:txBody>
          <a:bodyPr>
            <a:noAutofit/>
          </a:bodyPr>
          <a:lstStyle/>
          <a:p>
            <a:pPr lvl="0"/>
            <a:r>
              <a:rPr lang="fr-FR" sz="7200" dirty="0">
                <a:latin typeface="+mn-lt"/>
              </a:rPr>
              <a:t>2. Comment en sommes-nous arrivés là? </a:t>
            </a:r>
          </a:p>
        </p:txBody>
      </p:sp>
      <p:sp>
        <p:nvSpPr>
          <p:cNvPr id="4" name="Titre 1">
            <a:extLst>
              <a:ext uri="{FF2B5EF4-FFF2-40B4-BE49-F238E27FC236}">
                <a16:creationId xmlns:a16="http://schemas.microsoft.com/office/drawing/2014/main" id="{E52AE6ED-34EE-4532-470D-C823A208BC65}"/>
              </a:ext>
            </a:extLst>
          </p:cNvPr>
          <p:cNvSpPr txBox="1">
            <a:spLocks noGrp="1"/>
          </p:cNvSpPr>
          <p:nvPr>
            <p:ph type="subTitle" idx="1"/>
          </p:nvPr>
        </p:nvSpPr>
        <p:spPr>
          <a:xfrm>
            <a:off x="327891" y="4160836"/>
            <a:ext cx="11536218" cy="1655762"/>
          </a:xfrm>
        </p:spPr>
        <p:txBody>
          <a:bodyPr anchorCtr="1"/>
          <a:lstStyle/>
          <a:p>
            <a:pPr lvl="0" algn="ctr"/>
            <a:r>
              <a:rPr lang="fr-FR" sz="4000" dirty="0"/>
              <a:t>Se repérer dans la cascade des responsabilités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516">
    <p:bg>
      <p:bgPr>
        <a:solidFill>
          <a:srgbClr val="FF0000"/>
        </a:solidFill>
        <a:effectLst/>
      </p:bgPr>
    </p:bg>
    <p:spTree>
      <p:nvGrpSpPr>
        <p:cNvPr id="1" name=""/>
        <p:cNvGrpSpPr/>
        <p:nvPr/>
      </p:nvGrpSpPr>
      <p:grpSpPr>
        <a:xfrm>
          <a:off x="0" y="0"/>
          <a:ext cx="0" cy="0"/>
          <a:chOff x="0" y="0"/>
          <a:chExt cx="0" cy="0"/>
        </a:xfrm>
      </p:grpSpPr>
      <p:pic>
        <p:nvPicPr>
          <p:cNvPr id="3" name="Espace réservé du contenu 14">
            <a:extLst>
              <a:ext uri="{FF2B5EF4-FFF2-40B4-BE49-F238E27FC236}">
                <a16:creationId xmlns:a16="http://schemas.microsoft.com/office/drawing/2014/main" id="{CE00076E-C661-EFA6-C5CF-BABDC54FA059}"/>
              </a:ext>
            </a:extLst>
          </p:cNvPr>
          <p:cNvPicPr>
            <a:picLocks noGrp="1" noChangeAspect="1"/>
          </p:cNvPicPr>
          <p:nvPr>
            <p:ph idx="1"/>
          </p:nvPr>
        </p:nvPicPr>
        <p:blipFill>
          <a:blip r:embed="rId3"/>
          <a:srcRect l="8550" t="26594" r="22898" b="31693"/>
          <a:stretch>
            <a:fillRect/>
          </a:stretch>
        </p:blipFill>
        <p:spPr>
          <a:xfrm>
            <a:off x="3546930" y="1073015"/>
            <a:ext cx="8357789" cy="1640790"/>
          </a:xfrm>
        </p:spPr>
      </p:pic>
      <p:pic>
        <p:nvPicPr>
          <p:cNvPr id="5" name="Image 22">
            <a:extLst>
              <a:ext uri="{FF2B5EF4-FFF2-40B4-BE49-F238E27FC236}">
                <a16:creationId xmlns:a16="http://schemas.microsoft.com/office/drawing/2014/main" id="{2053052C-B9AB-9BE5-6405-D35833F2067B}"/>
              </a:ext>
            </a:extLst>
          </p:cNvPr>
          <p:cNvPicPr>
            <a:picLocks noChangeAspect="1"/>
          </p:cNvPicPr>
          <p:nvPr/>
        </p:nvPicPr>
        <p:blipFill>
          <a:blip r:embed="rId4"/>
          <a:srcRect t="24766" b="20686"/>
          <a:stretch>
            <a:fillRect/>
          </a:stretch>
        </p:blipFill>
        <p:spPr>
          <a:xfrm>
            <a:off x="512749" y="5044945"/>
            <a:ext cx="4660504" cy="1649339"/>
          </a:xfrm>
          <a:prstGeom prst="rect">
            <a:avLst/>
          </a:prstGeom>
          <a:noFill/>
          <a:ln cap="flat">
            <a:noFill/>
          </a:ln>
        </p:spPr>
      </p:pic>
      <p:pic>
        <p:nvPicPr>
          <p:cNvPr id="6" name="Image 24">
            <a:extLst>
              <a:ext uri="{FF2B5EF4-FFF2-40B4-BE49-F238E27FC236}">
                <a16:creationId xmlns:a16="http://schemas.microsoft.com/office/drawing/2014/main" id="{B2604632-6F2F-BAE0-494F-E0791CD50780}"/>
              </a:ext>
            </a:extLst>
          </p:cNvPr>
          <p:cNvPicPr>
            <a:picLocks noChangeAspect="1"/>
          </p:cNvPicPr>
          <p:nvPr/>
        </p:nvPicPr>
        <p:blipFill>
          <a:blip r:embed="rId5"/>
          <a:srcRect t="32781" b="25018"/>
          <a:stretch>
            <a:fillRect/>
          </a:stretch>
        </p:blipFill>
        <p:spPr>
          <a:xfrm>
            <a:off x="5739167" y="5044945"/>
            <a:ext cx="6165552" cy="1732120"/>
          </a:xfrm>
          <a:prstGeom prst="rect">
            <a:avLst/>
          </a:prstGeom>
          <a:noFill/>
          <a:ln cap="flat">
            <a:noFill/>
          </a:ln>
        </p:spPr>
      </p:pic>
      <p:sp>
        <p:nvSpPr>
          <p:cNvPr id="8" name="Titre 7">
            <a:extLst>
              <a:ext uri="{FF2B5EF4-FFF2-40B4-BE49-F238E27FC236}">
                <a16:creationId xmlns:a16="http://schemas.microsoft.com/office/drawing/2014/main" id="{98CB7EC5-7B7C-1C68-3605-29A3FB60B2C5}"/>
              </a:ext>
            </a:extLst>
          </p:cNvPr>
          <p:cNvSpPr>
            <a:spLocks noGrp="1"/>
          </p:cNvSpPr>
          <p:nvPr>
            <p:ph type="title"/>
          </p:nvPr>
        </p:nvSpPr>
        <p:spPr>
          <a:xfrm>
            <a:off x="200811" y="365129"/>
            <a:ext cx="11076712" cy="611302"/>
          </a:xfrm>
        </p:spPr>
        <p:txBody>
          <a:bodyPr>
            <a:normAutofit fontScale="90000"/>
          </a:bodyPr>
          <a:lstStyle/>
          <a:p>
            <a:br>
              <a:rPr lang="fr-FR" sz="1800" b="1" dirty="0">
                <a:solidFill>
                  <a:srgbClr val="7030A0"/>
                </a:solidFill>
                <a:effectLst/>
                <a:latin typeface="Cascadia Code" panose="020B0609020000020004" pitchFamily="49" charset="0"/>
                <a:ea typeface="Calibri" panose="020F0502020204030204" pitchFamily="34" charset="0"/>
                <a:cs typeface="Times New Roman" panose="02020603050405020304" pitchFamily="18" charset="0"/>
              </a:rPr>
            </a:br>
            <a:endParaRPr lang="fr-FR" dirty="0"/>
          </a:p>
        </p:txBody>
      </p:sp>
      <p:sp>
        <p:nvSpPr>
          <p:cNvPr id="2" name="ZoneTexte 1">
            <a:extLst>
              <a:ext uri="{FF2B5EF4-FFF2-40B4-BE49-F238E27FC236}">
                <a16:creationId xmlns:a16="http://schemas.microsoft.com/office/drawing/2014/main" id="{EAEB6BA7-47A6-E92F-94BA-B84F01506C92}"/>
              </a:ext>
            </a:extLst>
          </p:cNvPr>
          <p:cNvSpPr txBox="1"/>
          <p:nvPr/>
        </p:nvSpPr>
        <p:spPr>
          <a:xfrm>
            <a:off x="200811" y="180463"/>
            <a:ext cx="11478444" cy="707886"/>
          </a:xfrm>
          <a:prstGeom prst="rect">
            <a:avLst/>
          </a:prstGeom>
          <a:solidFill>
            <a:schemeClr val="bg1"/>
          </a:solidFill>
        </p:spPr>
        <p:txBody>
          <a:bodyPr wrap="square" rtlCol="0">
            <a:spAutoFit/>
          </a:bodyPr>
          <a:lstStyle/>
          <a:p>
            <a:r>
              <a:rPr lang="fr-FR" sz="40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Les responsables les mieux identifiés</a:t>
            </a:r>
            <a:endParaRPr lang="fr-FR" sz="4000" dirty="0"/>
          </a:p>
        </p:txBody>
      </p:sp>
      <p:pic>
        <p:nvPicPr>
          <p:cNvPr id="12" name="Image 11">
            <a:hlinkClick r:id="rId6"/>
            <a:extLst>
              <a:ext uri="{FF2B5EF4-FFF2-40B4-BE49-F238E27FC236}">
                <a16:creationId xmlns:a16="http://schemas.microsoft.com/office/drawing/2014/main" id="{5735BD78-C501-C142-6E1E-9C8EABDD4279}"/>
              </a:ext>
            </a:extLst>
          </p:cNvPr>
          <p:cNvPicPr>
            <a:picLocks noChangeAspect="1"/>
          </p:cNvPicPr>
          <p:nvPr/>
        </p:nvPicPr>
        <p:blipFill rotWithShape="1">
          <a:blip r:embed="rId7">
            <a:extLst>
              <a:ext uri="{28A0092B-C50C-407E-A947-70E740481C1C}">
                <a14:useLocalDpi xmlns:a14="http://schemas.microsoft.com/office/drawing/2010/main" val="0"/>
              </a:ext>
            </a:extLst>
          </a:blip>
          <a:srcRect l="13892" t="22479" r="1775" b="27028"/>
          <a:stretch/>
        </p:blipFill>
        <p:spPr>
          <a:xfrm>
            <a:off x="313058" y="2803515"/>
            <a:ext cx="5426109" cy="2151720"/>
          </a:xfrm>
          <a:prstGeom prst="rect">
            <a:avLst/>
          </a:prstGeom>
        </p:spPr>
      </p:pic>
      <p:sp>
        <p:nvSpPr>
          <p:cNvPr id="13" name="ZoneTexte 12">
            <a:extLst>
              <a:ext uri="{FF2B5EF4-FFF2-40B4-BE49-F238E27FC236}">
                <a16:creationId xmlns:a16="http://schemas.microsoft.com/office/drawing/2014/main" id="{1681DCE8-6E10-348A-2958-8F9B65F4DFD3}"/>
              </a:ext>
            </a:extLst>
          </p:cNvPr>
          <p:cNvSpPr txBox="1"/>
          <p:nvPr/>
        </p:nvSpPr>
        <p:spPr>
          <a:xfrm>
            <a:off x="5940033" y="4190163"/>
            <a:ext cx="3783408" cy="369332"/>
          </a:xfrm>
          <a:prstGeom prst="rect">
            <a:avLst/>
          </a:prstGeom>
          <a:noFill/>
        </p:spPr>
        <p:txBody>
          <a:bodyPr wrap="none" rtlCol="0">
            <a:spAutoFit/>
          </a:bodyPr>
          <a:lstStyle/>
          <a:p>
            <a:r>
              <a:rPr lang="ja-JP" altLang="fr-FR" dirty="0"/>
              <a:t>玄史生</a:t>
            </a:r>
            <a:r>
              <a:rPr lang="fr-FR" altLang="ja-JP" dirty="0"/>
              <a:t>, </a:t>
            </a:r>
            <a:r>
              <a:rPr lang="fr-FR" dirty="0"/>
              <a:t>CC0, via </a:t>
            </a:r>
            <a:r>
              <a:rPr lang="fr-FR" dirty="0" err="1"/>
              <a:t>Wikimedia</a:t>
            </a:r>
            <a:r>
              <a:rPr lang="fr-FR" dirty="0"/>
              <a:t> Commons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527">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9F7707-AA30-6647-3DDE-D95D11E89F55}"/>
              </a:ext>
            </a:extLst>
          </p:cNvPr>
          <p:cNvSpPr txBox="1">
            <a:spLocks noGrp="1"/>
          </p:cNvSpPr>
          <p:nvPr>
            <p:ph type="title"/>
          </p:nvPr>
        </p:nvSpPr>
        <p:spPr>
          <a:xfrm>
            <a:off x="101681" y="1587639"/>
            <a:ext cx="6781440" cy="1218361"/>
          </a:xfrm>
          <a:solidFill>
            <a:schemeClr val="bg1"/>
          </a:solidFill>
        </p:spPr>
        <p:txBody>
          <a:bodyPr>
            <a:normAutofit/>
          </a:bodyPr>
          <a:lstStyle/>
          <a:p>
            <a:r>
              <a:rPr lang="fr-FR" sz="40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Les responsables moins bien connus</a:t>
            </a:r>
            <a:endParaRPr lang="fr-FR" dirty="0"/>
          </a:p>
        </p:txBody>
      </p:sp>
      <p:pic>
        <p:nvPicPr>
          <p:cNvPr id="3" name="Espace réservé du contenu 4">
            <a:extLst>
              <a:ext uri="{FF2B5EF4-FFF2-40B4-BE49-F238E27FC236}">
                <a16:creationId xmlns:a16="http://schemas.microsoft.com/office/drawing/2014/main" id="{FF89F380-62B4-1FD8-FF01-D0AEACE585EA}"/>
              </a:ext>
            </a:extLst>
          </p:cNvPr>
          <p:cNvPicPr>
            <a:picLocks noGrp="1" noChangeAspect="1"/>
          </p:cNvPicPr>
          <p:nvPr>
            <p:ph idx="1"/>
          </p:nvPr>
        </p:nvPicPr>
        <p:blipFill>
          <a:blip r:embed="rId3"/>
          <a:stretch>
            <a:fillRect/>
          </a:stretch>
        </p:blipFill>
        <p:spPr>
          <a:xfrm>
            <a:off x="321557" y="3755934"/>
            <a:ext cx="9509174" cy="2822743"/>
          </a:xfrm>
        </p:spPr>
      </p:pic>
      <p:pic>
        <p:nvPicPr>
          <p:cNvPr id="5" name="Image 4">
            <a:extLst>
              <a:ext uri="{FF2B5EF4-FFF2-40B4-BE49-F238E27FC236}">
                <a16:creationId xmlns:a16="http://schemas.microsoft.com/office/drawing/2014/main" id="{62D3EB0A-086D-0F2A-FA39-5999CFBD918C}"/>
              </a:ext>
            </a:extLst>
          </p:cNvPr>
          <p:cNvPicPr>
            <a:picLocks noChangeAspect="1"/>
          </p:cNvPicPr>
          <p:nvPr/>
        </p:nvPicPr>
        <p:blipFill rotWithShape="1">
          <a:blip r:embed="rId4">
            <a:extLst>
              <a:ext uri="{28A0092B-C50C-407E-A947-70E740481C1C}">
                <a14:useLocalDpi xmlns:a14="http://schemas.microsoft.com/office/drawing/2010/main" val="0"/>
              </a:ext>
            </a:extLst>
          </a:blip>
          <a:srcRect t="26895" b="61977"/>
          <a:stretch/>
        </p:blipFill>
        <p:spPr>
          <a:xfrm>
            <a:off x="8174099" y="3429000"/>
            <a:ext cx="3916219" cy="1089492"/>
          </a:xfrm>
          <a:prstGeom prst="rect">
            <a:avLst/>
          </a:prstGeom>
        </p:spPr>
      </p:pic>
      <p:pic>
        <p:nvPicPr>
          <p:cNvPr id="4" name="Image 3">
            <a:extLst>
              <a:ext uri="{FF2B5EF4-FFF2-40B4-BE49-F238E27FC236}">
                <a16:creationId xmlns:a16="http://schemas.microsoft.com/office/drawing/2014/main" id="{CE144F50-EE6C-AA13-14A2-9D300F7DF1B0}"/>
              </a:ext>
            </a:extLst>
          </p:cNvPr>
          <p:cNvPicPr>
            <a:picLocks noChangeAspect="1"/>
          </p:cNvPicPr>
          <p:nvPr/>
        </p:nvPicPr>
        <p:blipFill rotWithShape="1">
          <a:blip r:embed="rId4">
            <a:extLst>
              <a:ext uri="{28A0092B-C50C-407E-A947-70E740481C1C}">
                <a14:useLocalDpi xmlns:a14="http://schemas.microsoft.com/office/drawing/2010/main" val="0"/>
              </a:ext>
            </a:extLst>
          </a:blip>
          <a:srcRect b="72848"/>
          <a:stretch/>
        </p:blipFill>
        <p:spPr>
          <a:xfrm>
            <a:off x="7083429" y="96839"/>
            <a:ext cx="4909044" cy="333216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519">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C2DBCA-B59E-8D96-743C-8C5A49D54F59}"/>
              </a:ext>
            </a:extLst>
          </p:cNvPr>
          <p:cNvSpPr txBox="1">
            <a:spLocks noGrp="1"/>
          </p:cNvSpPr>
          <p:nvPr>
            <p:ph type="title"/>
          </p:nvPr>
        </p:nvSpPr>
        <p:spPr>
          <a:xfrm>
            <a:off x="171622" y="272697"/>
            <a:ext cx="11293983" cy="600550"/>
          </a:xfrm>
          <a:solidFill>
            <a:schemeClr val="bg1"/>
          </a:solidFill>
        </p:spPr>
        <p:txBody>
          <a:bodyPr>
            <a:noAutofit/>
          </a:bodyPr>
          <a:lstStyle/>
          <a:p>
            <a:pPr lvl="0"/>
            <a:r>
              <a:rPr lang="fr-FR" sz="4000" dirty="0">
                <a:solidFill>
                  <a:srgbClr val="00B050"/>
                </a:solidFill>
                <a:latin typeface="+mn-lt"/>
              </a:rPr>
              <a:t>Les lobbies et le travail de désinformation</a:t>
            </a:r>
          </a:p>
        </p:txBody>
      </p:sp>
      <p:pic>
        <p:nvPicPr>
          <p:cNvPr id="3" name="Espace réservé du contenu 4">
            <a:extLst>
              <a:ext uri="{FF2B5EF4-FFF2-40B4-BE49-F238E27FC236}">
                <a16:creationId xmlns:a16="http://schemas.microsoft.com/office/drawing/2014/main" id="{82093594-BA85-3CFF-1772-5B615BB85259}"/>
              </a:ext>
            </a:extLst>
          </p:cNvPr>
          <p:cNvPicPr>
            <a:picLocks noGrp="1" noChangeAspect="1"/>
          </p:cNvPicPr>
          <p:nvPr>
            <p:ph idx="1"/>
          </p:nvPr>
        </p:nvPicPr>
        <p:blipFill>
          <a:blip r:embed="rId3"/>
          <a:stretch>
            <a:fillRect/>
          </a:stretch>
        </p:blipFill>
        <p:spPr>
          <a:xfrm>
            <a:off x="4753106" y="1437061"/>
            <a:ext cx="7438890" cy="2140171"/>
          </a:xfrm>
        </p:spPr>
      </p:pic>
      <p:pic>
        <p:nvPicPr>
          <p:cNvPr id="4" name="Image 6">
            <a:extLst>
              <a:ext uri="{FF2B5EF4-FFF2-40B4-BE49-F238E27FC236}">
                <a16:creationId xmlns:a16="http://schemas.microsoft.com/office/drawing/2014/main" id="{334B2B7D-1BF1-3557-5387-321B12A8DFC4}"/>
              </a:ext>
            </a:extLst>
          </p:cNvPr>
          <p:cNvPicPr>
            <a:picLocks noChangeAspect="1"/>
          </p:cNvPicPr>
          <p:nvPr/>
        </p:nvPicPr>
        <p:blipFill>
          <a:blip r:embed="rId4"/>
          <a:srcRect l="4390" r="6089" b="40031"/>
          <a:stretch>
            <a:fillRect/>
          </a:stretch>
        </p:blipFill>
        <p:spPr>
          <a:xfrm>
            <a:off x="4862559" y="4390491"/>
            <a:ext cx="6603046" cy="1922974"/>
          </a:xfrm>
          <a:prstGeom prst="rect">
            <a:avLst/>
          </a:prstGeom>
          <a:noFill/>
          <a:ln cap="flat">
            <a:noFill/>
          </a:ln>
        </p:spPr>
      </p:pic>
      <p:sp>
        <p:nvSpPr>
          <p:cNvPr id="5" name="ZoneTexte 11">
            <a:extLst>
              <a:ext uri="{FF2B5EF4-FFF2-40B4-BE49-F238E27FC236}">
                <a16:creationId xmlns:a16="http://schemas.microsoft.com/office/drawing/2014/main" id="{D6C26343-6AC2-9918-6D2F-A9C389CD14FA}"/>
              </a:ext>
            </a:extLst>
          </p:cNvPr>
          <p:cNvSpPr txBox="1"/>
          <p:nvPr/>
        </p:nvSpPr>
        <p:spPr>
          <a:xfrm>
            <a:off x="524865" y="1279876"/>
            <a:ext cx="3563617" cy="258532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1" i="0" u="none" strike="noStrike" kern="1200" cap="none" spc="0" baseline="0" dirty="0">
                <a:solidFill>
                  <a:srgbClr val="000000"/>
                </a:solidFill>
                <a:uFillTx/>
                <a:latin typeface="Calibri"/>
              </a:rPr>
              <a:t>Global </a:t>
            </a:r>
            <a:r>
              <a:rPr lang="fr-FR" sz="1600" b="1" i="0" u="none" strike="noStrike" kern="1200" cap="none" spc="0" baseline="0" dirty="0" err="1">
                <a:solidFill>
                  <a:srgbClr val="000000"/>
                </a:solidFill>
                <a:uFillTx/>
                <a:latin typeface="Calibri"/>
              </a:rPr>
              <a:t>Climate</a:t>
            </a:r>
            <a:r>
              <a:rPr lang="fr-FR" sz="1600" b="1" i="0" u="none" strike="noStrike" kern="1200" cap="none" spc="0" baseline="0" dirty="0">
                <a:solidFill>
                  <a:srgbClr val="000000"/>
                </a:solidFill>
                <a:uFillTx/>
                <a:latin typeface="Calibri"/>
              </a:rPr>
              <a:t> Coalition</a:t>
            </a:r>
            <a:r>
              <a:rPr lang="fr-FR" sz="1600" b="0" i="0" u="none" strike="noStrike" kern="1200" cap="none" spc="0" baseline="0" dirty="0">
                <a:solidFill>
                  <a:srgbClr val="000000"/>
                </a:solidFill>
                <a:uFillTx/>
                <a:latin typeface="Calibri"/>
              </a:rPr>
              <a:t> (</a:t>
            </a:r>
            <a:r>
              <a:rPr lang="fr-FR" sz="1600" b="1" i="0" u="none" strike="noStrike" kern="1200" cap="none" spc="0" baseline="0" dirty="0">
                <a:solidFill>
                  <a:srgbClr val="000000"/>
                </a:solidFill>
                <a:uFillTx/>
                <a:latin typeface="Calibri"/>
              </a:rPr>
              <a:t>GCC</a:t>
            </a:r>
            <a:r>
              <a:rPr lang="fr-FR" sz="1600" b="0" i="0" u="none" strike="noStrike" kern="1200" cap="none" spc="0" baseline="0" dirty="0">
                <a:solidFill>
                  <a:srgbClr val="000000"/>
                </a:solidFill>
                <a:uFillTx/>
                <a:latin typeface="Calibri"/>
              </a:rPr>
              <a:t>) est un </a:t>
            </a:r>
            <a:r>
              <a:rPr lang="fr-FR" sz="1600" b="0" i="0" u="none" strike="noStrike" kern="1200" cap="none" spc="0" baseline="0" dirty="0">
                <a:solidFill>
                  <a:srgbClr val="000000"/>
                </a:solidFill>
                <a:uFillTx/>
                <a:latin typeface="Calibri"/>
                <a:hlinkClick r:id="rId5" tooltip="Lobby"/>
              </a:rPr>
              <a:t>groupe de pression</a:t>
            </a:r>
            <a:r>
              <a:rPr lang="fr-FR" sz="1600" b="0" i="0" u="none" strike="noStrike" kern="1200" cap="none" spc="0" baseline="0" dirty="0">
                <a:solidFill>
                  <a:srgbClr val="000000"/>
                </a:solidFill>
                <a:uFillTx/>
                <a:latin typeface="Calibri"/>
              </a:rPr>
              <a:t> international créé en 1989 à </a:t>
            </a:r>
            <a:r>
              <a:rPr lang="fr-FR" sz="1600" b="0" i="0" u="none" strike="noStrike" kern="1200" cap="none" spc="0" baseline="0" dirty="0">
                <a:solidFill>
                  <a:srgbClr val="000000"/>
                </a:solidFill>
                <a:uFillTx/>
                <a:latin typeface="Calibri"/>
                <a:hlinkClick r:id="rId6" tooltip="Washington (district de Columbia)"/>
              </a:rPr>
              <a:t>Washington</a:t>
            </a:r>
            <a:r>
              <a:rPr lang="fr-FR" sz="1600" b="0" i="0" u="none" strike="noStrike" kern="1200" cap="none" spc="0" baseline="0" dirty="0">
                <a:solidFill>
                  <a:srgbClr val="000000"/>
                </a:solidFill>
                <a:uFillTx/>
                <a:latin typeface="Calibri"/>
              </a:rPr>
              <a:t> aux </a:t>
            </a:r>
            <a:r>
              <a:rPr lang="fr-FR" sz="1600" b="0" i="0" u="none" strike="noStrike" kern="1200" cap="none" spc="0" baseline="0" dirty="0">
                <a:solidFill>
                  <a:srgbClr val="000000"/>
                </a:solidFill>
                <a:uFillTx/>
                <a:latin typeface="Calibri"/>
                <a:hlinkClick r:id="rId7" tooltip="États-Unis"/>
              </a:rPr>
              <a:t>États-Unis</a:t>
            </a:r>
            <a:r>
              <a:rPr lang="fr-FR" sz="1600" b="0" i="0" u="none" strike="noStrike" kern="1200" cap="none" spc="0" baseline="0" dirty="0">
                <a:solidFill>
                  <a:srgbClr val="000000"/>
                </a:solidFill>
                <a:uFillTx/>
                <a:latin typeface="Calibri"/>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i="0" u="none" strike="noStrike" kern="1200" cap="none" spc="0" baseline="0" dirty="0">
                <a:solidFill>
                  <a:srgbClr val="000000"/>
                </a:solidFill>
                <a:uFillTx/>
                <a:latin typeface="Calibri"/>
              </a:rPr>
              <a:t>Son action majeure consiste à s'opposer aux mesures visant à réduire les émissions de </a:t>
            </a:r>
            <a:r>
              <a:rPr lang="fr-FR" sz="1600" b="0" i="0" u="none" strike="noStrike" kern="1200" cap="none" spc="0" baseline="0" dirty="0">
                <a:solidFill>
                  <a:srgbClr val="000000"/>
                </a:solidFill>
                <a:uFillTx/>
                <a:latin typeface="Calibri"/>
                <a:hlinkClick r:id="rId8" tooltip="Gaz à effet de serre"/>
              </a:rPr>
              <a:t>gaz à effet de serre</a:t>
            </a:r>
            <a:r>
              <a:rPr lang="fr-FR" sz="1600" b="0" i="0" u="none" strike="noStrike" kern="1200" cap="none" spc="0" baseline="0" dirty="0">
                <a:solidFill>
                  <a:srgbClr val="000000"/>
                </a:solidFill>
                <a:uFillTx/>
                <a:latin typeface="Calibri"/>
              </a:rPr>
              <a:t> et à </a:t>
            </a:r>
            <a:r>
              <a:rPr lang="fr-FR" sz="1600" b="0" i="0" u="none" strike="noStrike" kern="1200" cap="none" spc="0" baseline="0" dirty="0">
                <a:solidFill>
                  <a:srgbClr val="000000"/>
                </a:solidFill>
                <a:uFillTx/>
                <a:latin typeface="Calibri"/>
                <a:hlinkClick r:id="rId9" tooltip="Déni du réchauffement climatique"/>
              </a:rPr>
              <a:t>contester publiquement</a:t>
            </a:r>
            <a:r>
              <a:rPr lang="fr-FR" sz="1600" b="0" i="0" u="none" strike="noStrike" kern="1200" cap="none" spc="0" baseline="0" dirty="0">
                <a:solidFill>
                  <a:srgbClr val="000000"/>
                </a:solidFill>
                <a:uFillTx/>
                <a:latin typeface="Calibri"/>
              </a:rPr>
              <a:t> les affirmations scientifiques à propos du </a:t>
            </a:r>
            <a:r>
              <a:rPr lang="fr-FR" sz="1600" b="0" i="0" u="none" strike="noStrike" kern="1200" cap="none" spc="0" baseline="0" dirty="0">
                <a:solidFill>
                  <a:srgbClr val="000000"/>
                </a:solidFill>
                <a:uFillTx/>
                <a:latin typeface="Calibri"/>
                <a:hlinkClick r:id="rId10" tooltip="Réchauffement climatique"/>
              </a:rPr>
              <a:t>réchauffement climatique</a:t>
            </a:r>
            <a:r>
              <a:rPr lang="fr-FR" sz="1600" b="0" i="0" u="none" strike="noStrike" kern="1200" cap="none" spc="0" baseline="0" dirty="0">
                <a:solidFill>
                  <a:srgbClr val="000000"/>
                </a:solidFill>
                <a:uFillTx/>
                <a:latin typeface="Calibri"/>
              </a:rPr>
              <a:t>. (Notice Wikipédia)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000000"/>
              </a:solidFill>
              <a:uFillTx/>
              <a:latin typeface="Calibri"/>
            </a:endParaRPr>
          </a:p>
        </p:txBody>
      </p:sp>
      <p:sp>
        <p:nvSpPr>
          <p:cNvPr id="6" name="ZoneTexte 12">
            <a:extLst>
              <a:ext uri="{FF2B5EF4-FFF2-40B4-BE49-F238E27FC236}">
                <a16:creationId xmlns:a16="http://schemas.microsoft.com/office/drawing/2014/main" id="{A565BFA6-8A6F-1DE5-77D4-C04A7BE3C443}"/>
              </a:ext>
            </a:extLst>
          </p:cNvPr>
          <p:cNvSpPr txBox="1"/>
          <p:nvPr/>
        </p:nvSpPr>
        <p:spPr>
          <a:xfrm>
            <a:off x="6802450" y="1506025"/>
            <a:ext cx="2943115"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alibri"/>
                <a:hlinkClick r:id="rId11"/>
              </a:rPr>
              <a:t>Libération, 6 novembre 2015 </a:t>
            </a:r>
            <a:endParaRPr lang="fr-FR" sz="1800" b="0" i="0" u="none" strike="noStrike" kern="1200" cap="none" spc="0" baseline="0">
              <a:solidFill>
                <a:srgbClr val="000000"/>
              </a:solidFill>
              <a:uFillTx/>
              <a:latin typeface="Calibri"/>
            </a:endParaRPr>
          </a:p>
        </p:txBody>
      </p:sp>
      <p:sp>
        <p:nvSpPr>
          <p:cNvPr id="7" name="ZoneTexte 13">
            <a:extLst>
              <a:ext uri="{FF2B5EF4-FFF2-40B4-BE49-F238E27FC236}">
                <a16:creationId xmlns:a16="http://schemas.microsoft.com/office/drawing/2014/main" id="{E9AD6B9E-DF59-AA8C-4D49-CFAF37ADBFAF}"/>
              </a:ext>
            </a:extLst>
          </p:cNvPr>
          <p:cNvSpPr txBox="1"/>
          <p:nvPr/>
        </p:nvSpPr>
        <p:spPr>
          <a:xfrm>
            <a:off x="6718416" y="4307601"/>
            <a:ext cx="3392680"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alibri"/>
                <a:hlinkClick r:id="rId12"/>
              </a:rPr>
              <a:t>Franceinfotv.fr, le 20 octobre 2021</a:t>
            </a:r>
            <a:endParaRPr lang="fr-FR" sz="1800" b="0" i="0" u="none" strike="noStrike" kern="1200" cap="none" spc="0" baseline="0">
              <a:solidFill>
                <a:srgbClr val="000000"/>
              </a:solidFill>
              <a:uFillTx/>
              <a:latin typeface="Calibri"/>
            </a:endParaRPr>
          </a:p>
        </p:txBody>
      </p:sp>
      <p:pic>
        <p:nvPicPr>
          <p:cNvPr id="8" name="Image 16">
            <a:extLst>
              <a:ext uri="{FF2B5EF4-FFF2-40B4-BE49-F238E27FC236}">
                <a16:creationId xmlns:a16="http://schemas.microsoft.com/office/drawing/2014/main" id="{2188182D-B630-AFAD-B1DC-0E31D0CA2595}"/>
              </a:ext>
            </a:extLst>
          </p:cNvPr>
          <p:cNvPicPr>
            <a:picLocks noChangeAspect="1"/>
          </p:cNvPicPr>
          <p:nvPr/>
        </p:nvPicPr>
        <p:blipFill>
          <a:blip r:embed="rId13"/>
          <a:stretch>
            <a:fillRect/>
          </a:stretch>
        </p:blipFill>
        <p:spPr>
          <a:xfrm>
            <a:off x="596824" y="3608857"/>
            <a:ext cx="3139098" cy="2976446"/>
          </a:xfrm>
          <a:prstGeom prst="rect">
            <a:avLst/>
          </a:prstGeom>
          <a:noFill/>
          <a:ln cap="flat">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518">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3D39B-86E1-AA4D-6C10-8D90142C3D7D}"/>
              </a:ext>
            </a:extLst>
          </p:cNvPr>
          <p:cNvSpPr txBox="1">
            <a:spLocks noGrp="1"/>
          </p:cNvSpPr>
          <p:nvPr>
            <p:ph type="title"/>
          </p:nvPr>
        </p:nvSpPr>
        <p:spPr>
          <a:xfrm>
            <a:off x="221064" y="365130"/>
            <a:ext cx="11132739" cy="689948"/>
          </a:xfrm>
          <a:solidFill>
            <a:schemeClr val="bg1"/>
          </a:solidFill>
        </p:spPr>
        <p:txBody>
          <a:bodyPr>
            <a:normAutofit/>
          </a:bodyPr>
          <a:lstStyle/>
          <a:p>
            <a:pPr lvl="0"/>
            <a:r>
              <a:rPr lang="fr-FR" sz="4000" b="1" dirty="0">
                <a:solidFill>
                  <a:srgbClr val="00B050"/>
                </a:solidFill>
                <a:latin typeface="+mn-lt"/>
              </a:rPr>
              <a:t>Le rôle d’une minorité ultra-riche </a:t>
            </a:r>
          </a:p>
        </p:txBody>
      </p:sp>
      <p:pic>
        <p:nvPicPr>
          <p:cNvPr id="3" name="Espace réservé du contenu 4">
            <a:extLst>
              <a:ext uri="{FF2B5EF4-FFF2-40B4-BE49-F238E27FC236}">
                <a16:creationId xmlns:a16="http://schemas.microsoft.com/office/drawing/2014/main" id="{9A523719-E64E-16DC-BF44-89F50E260289}"/>
              </a:ext>
            </a:extLst>
          </p:cNvPr>
          <p:cNvPicPr>
            <a:picLocks noGrp="1" noChangeAspect="1"/>
          </p:cNvPicPr>
          <p:nvPr>
            <p:ph idx="1"/>
          </p:nvPr>
        </p:nvPicPr>
        <p:blipFill>
          <a:blip r:embed="rId3"/>
          <a:stretch>
            <a:fillRect/>
          </a:stretch>
        </p:blipFill>
        <p:spPr>
          <a:xfrm>
            <a:off x="384556" y="1200779"/>
            <a:ext cx="8416678" cy="5657221"/>
          </a:xfrm>
        </p:spPr>
      </p:pic>
      <p:sp>
        <p:nvSpPr>
          <p:cNvPr id="4" name="ZoneTexte 3">
            <a:extLst>
              <a:ext uri="{FF2B5EF4-FFF2-40B4-BE49-F238E27FC236}">
                <a16:creationId xmlns:a16="http://schemas.microsoft.com/office/drawing/2014/main" id="{11B5A434-CD50-0E64-17C8-F46EED3AE8E1}"/>
              </a:ext>
            </a:extLst>
          </p:cNvPr>
          <p:cNvSpPr txBox="1"/>
          <p:nvPr/>
        </p:nvSpPr>
        <p:spPr>
          <a:xfrm>
            <a:off x="9174145" y="4029389"/>
            <a:ext cx="2061270" cy="369332"/>
          </a:xfrm>
          <a:prstGeom prst="rect">
            <a:avLst/>
          </a:prstGeom>
          <a:noFill/>
        </p:spPr>
        <p:txBody>
          <a:bodyPr wrap="none" rtlCol="0">
            <a:spAutoFit/>
          </a:bodyPr>
          <a:lstStyle/>
          <a:p>
            <a:r>
              <a:rPr lang="fr-FR" dirty="0">
                <a:hlinkClick r:id="rId4"/>
              </a:rPr>
              <a:t>Sources : ATECOPOL</a:t>
            </a:r>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520">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08DC4B-2A60-4A7D-C0C7-1CEE355C15DA}"/>
              </a:ext>
            </a:extLst>
          </p:cNvPr>
          <p:cNvSpPr txBox="1">
            <a:spLocks noGrp="1"/>
          </p:cNvSpPr>
          <p:nvPr>
            <p:ph type="title"/>
          </p:nvPr>
        </p:nvSpPr>
        <p:spPr>
          <a:xfrm>
            <a:off x="838203" y="365130"/>
            <a:ext cx="10515600" cy="629658"/>
          </a:xfrm>
          <a:solidFill>
            <a:schemeClr val="bg1"/>
          </a:solidFill>
        </p:spPr>
        <p:txBody>
          <a:bodyPr>
            <a:normAutofit fontScale="90000"/>
          </a:bodyPr>
          <a:lstStyle/>
          <a:p>
            <a:pPr lvl="0"/>
            <a:r>
              <a:rPr lang="fr-FR" sz="4000" dirty="0">
                <a:solidFill>
                  <a:srgbClr val="00B050"/>
                </a:solidFill>
                <a:latin typeface="+mn-lt"/>
              </a:rPr>
              <a:t>Le rôle d’une minorité simplement riche</a:t>
            </a:r>
          </a:p>
        </p:txBody>
      </p:sp>
      <p:pic>
        <p:nvPicPr>
          <p:cNvPr id="3" name="Espace réservé du contenu 4">
            <a:extLst>
              <a:ext uri="{FF2B5EF4-FFF2-40B4-BE49-F238E27FC236}">
                <a16:creationId xmlns:a16="http://schemas.microsoft.com/office/drawing/2014/main" id="{DD1BCA7D-0BF5-4D06-B21A-A997A09F745B}"/>
              </a:ext>
            </a:extLst>
          </p:cNvPr>
          <p:cNvPicPr>
            <a:picLocks noGrp="1" noChangeAspect="1"/>
          </p:cNvPicPr>
          <p:nvPr>
            <p:ph idx="1"/>
          </p:nvPr>
        </p:nvPicPr>
        <p:blipFill>
          <a:blip r:embed="rId3"/>
          <a:stretch>
            <a:fillRect/>
          </a:stretch>
        </p:blipFill>
        <p:spPr>
          <a:xfrm>
            <a:off x="1765719" y="1235946"/>
            <a:ext cx="8780359" cy="5456255"/>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523">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F66A69-F6F5-2390-F37B-E74B38C847B8}"/>
              </a:ext>
            </a:extLst>
          </p:cNvPr>
          <p:cNvSpPr txBox="1">
            <a:spLocks noGrp="1"/>
          </p:cNvSpPr>
          <p:nvPr>
            <p:ph type="title"/>
          </p:nvPr>
        </p:nvSpPr>
        <p:spPr>
          <a:xfrm>
            <a:off x="838203" y="234500"/>
            <a:ext cx="10515600" cy="1325559"/>
          </a:xfrm>
          <a:solidFill>
            <a:schemeClr val="bg1"/>
          </a:solidFill>
        </p:spPr>
        <p:txBody>
          <a:bodyPr>
            <a:normAutofit/>
          </a:bodyPr>
          <a:lstStyle/>
          <a:p>
            <a:pPr>
              <a:spcAft>
                <a:spcPts val="800"/>
              </a:spcAft>
            </a:pPr>
            <a:r>
              <a:rPr lang="fr-FR" sz="40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Nos modes de vie en question : avons-nous perdu nos repères? </a:t>
            </a:r>
            <a:endParaRPr lang="fr-FR" sz="4000" b="1" dirty="0">
              <a:solidFill>
                <a:srgbClr val="7030A0"/>
              </a:solidFill>
              <a:effectLst/>
              <a:latin typeface="Cascadia Code" panose="020B0609020000020004" pitchFamily="49" charset="0"/>
              <a:ea typeface="Calibri" panose="020F0502020204030204" pitchFamily="34"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75DC57B6-F7F5-27A9-0869-2D1CC90772CD}"/>
              </a:ext>
            </a:extLst>
          </p:cNvPr>
          <p:cNvSpPr txBox="1">
            <a:spLocks noGrp="1"/>
          </p:cNvSpPr>
          <p:nvPr>
            <p:ph idx="1"/>
          </p:nvPr>
        </p:nvSpPr>
        <p:spPr>
          <a:xfrm>
            <a:off x="908541" y="2723104"/>
            <a:ext cx="10515600" cy="1132690"/>
          </a:xfrm>
          <a:solidFill>
            <a:srgbClr val="FFFFFF"/>
          </a:solidFill>
        </p:spPr>
        <p:txBody>
          <a:bodyPr/>
          <a:lstStyle/>
          <a:p>
            <a:pPr marL="0" lvl="0" indent="0">
              <a:buNone/>
            </a:pPr>
            <a:endParaRPr lang="fr-FR" dirty="0"/>
          </a:p>
          <a:p>
            <a:pPr marL="0" lvl="0" indent="0" algn="ctr">
              <a:buNone/>
            </a:pPr>
            <a:r>
              <a:rPr lang="fr-FR" dirty="0"/>
              <a:t>Exemple 1 : Notre illettrisme énergétique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280">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D6F73B-80EB-ECA1-1D7B-F311B3064608}"/>
              </a:ext>
            </a:extLst>
          </p:cNvPr>
          <p:cNvSpPr txBox="1">
            <a:spLocks noGrp="1"/>
          </p:cNvSpPr>
          <p:nvPr>
            <p:ph type="title"/>
          </p:nvPr>
        </p:nvSpPr>
        <p:spPr>
          <a:xfrm>
            <a:off x="838203" y="365129"/>
            <a:ext cx="10515600" cy="764081"/>
          </a:xfrm>
        </p:spPr>
        <p:txBody>
          <a:bodyPr/>
          <a:lstStyle/>
          <a:p>
            <a:pPr lvl="0"/>
            <a:r>
              <a:rPr lang="fr-FR"/>
              <a:t>Qui a utilisé un grille-pain ce matin?</a:t>
            </a:r>
          </a:p>
        </p:txBody>
      </p:sp>
      <p:sp>
        <p:nvSpPr>
          <p:cNvPr id="3" name="Espace réservé du numéro de diapositive 3">
            <a:extLst>
              <a:ext uri="{FF2B5EF4-FFF2-40B4-BE49-F238E27FC236}">
                <a16:creationId xmlns:a16="http://schemas.microsoft.com/office/drawing/2014/main" id="{F68B242F-EF17-5BAA-5D3D-0D5065377B42}"/>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0A93448-976A-4A0B-BBAD-83268C70C34B}" type="slidenum">
              <a:t>22</a:t>
            </a:fld>
            <a:endParaRPr lang="fr-FR" sz="1200" b="0" i="0" u="none" strike="noStrike" kern="1200" cap="none" spc="0" baseline="0">
              <a:solidFill>
                <a:srgbClr val="898989"/>
              </a:solidFill>
              <a:uFillTx/>
              <a:latin typeface="Calibri"/>
            </a:endParaRPr>
          </a:p>
        </p:txBody>
      </p:sp>
      <p:pic>
        <p:nvPicPr>
          <p:cNvPr id="4" name="Cycliste_720">
            <a:extLst>
              <a:ext uri="{FF2B5EF4-FFF2-40B4-BE49-F238E27FC236}">
                <a16:creationId xmlns:a16="http://schemas.microsoft.com/office/drawing/2014/main" id="{A3C3AD75-D92F-A502-BFBE-9CB0355866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31119" y="1129210"/>
            <a:ext cx="9529767" cy="5360496"/>
          </a:xfrm>
          <a:prstGeom prst="rect">
            <a:avLst/>
          </a:prstGeom>
          <a:noFill/>
          <a:ln cap="flat">
            <a:noFill/>
          </a:ln>
        </p:spPr>
      </p:pic>
      <p:sp>
        <p:nvSpPr>
          <p:cNvPr id="5" name="Ellipse 4">
            <a:extLst>
              <a:ext uri="{FF2B5EF4-FFF2-40B4-BE49-F238E27FC236}">
                <a16:creationId xmlns:a16="http://schemas.microsoft.com/office/drawing/2014/main" id="{C3831AAD-E431-F4C5-F337-6276B319ED53}"/>
              </a:ext>
            </a:extLst>
          </p:cNvPr>
          <p:cNvSpPr/>
          <p:nvPr/>
        </p:nvSpPr>
        <p:spPr>
          <a:xfrm>
            <a:off x="11868107" y="100483"/>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4472C4"/>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 name="Ellipse 5">
            <a:extLst>
              <a:ext uri="{FF2B5EF4-FFF2-40B4-BE49-F238E27FC236}">
                <a16:creationId xmlns:a16="http://schemas.microsoft.com/office/drawing/2014/main" id="{BB13E79D-2E22-8ACC-263F-9EDEC3FF1D5D}"/>
              </a:ext>
            </a:extLst>
          </p:cNvPr>
          <p:cNvSpPr/>
          <p:nvPr/>
        </p:nvSpPr>
        <p:spPr>
          <a:xfrm>
            <a:off x="11897724" y="6532830"/>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 name="Google Shape;179;p7">
            <a:extLst>
              <a:ext uri="{FF2B5EF4-FFF2-40B4-BE49-F238E27FC236}">
                <a16:creationId xmlns:a16="http://schemas.microsoft.com/office/drawing/2014/main" id="{FCB0196C-6AB5-FED5-BCFA-BCF0D90B16B8}"/>
              </a:ext>
            </a:extLst>
          </p:cNvPr>
          <p:cNvSpPr txBox="1"/>
          <p:nvPr/>
        </p:nvSpPr>
        <p:spPr>
          <a:xfrm>
            <a:off x="0" y="6489697"/>
            <a:ext cx="4803580" cy="368302"/>
          </a:xfrm>
          <a:prstGeom prst="rect">
            <a:avLst/>
          </a:prstGeom>
          <a:noFill/>
          <a:ln cap="flat">
            <a:noFill/>
          </a:ln>
        </p:spPr>
        <p:txBody>
          <a:bodyPr vert="horz" wrap="square" lIns="91421" tIns="45701" rIns="91421" bIns="45701" anchor="ctr" anchorCtr="0" compatLnSpc="1">
            <a:noAutofit/>
          </a:bodyPr>
          <a:lstStyle/>
          <a:p>
            <a:pPr marL="625477"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Arial"/>
                <a:cs typeface="Arial"/>
              </a:rPr>
              <a:t>The Shifters – </a:t>
            </a:r>
            <a:r>
              <a:rPr lang="fr-FR" sz="1000" b="0" i="1" u="none" strike="noStrike" kern="1200" cap="none" spc="0" baseline="0">
                <a:solidFill>
                  <a:srgbClr val="FFFFFF"/>
                </a:solidFill>
                <a:uFillTx/>
                <a:latin typeface="Arial"/>
                <a:ea typeface="Arial"/>
                <a:cs typeface="Arial"/>
              </a:rPr>
              <a:t>Teach The Shift! – Conférence  pour les Lycées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08"/>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p:stCondLst>
                    <p:cond delay="indefinite"/>
                  </p:stCondLst>
                  <p:endCondLst>
                    <p:cond evt="onNext" delay="0">
                      <p:tgtEl>
                        <p:sldTgt/>
                      </p:tgtEl>
                    </p:cond>
                    <p:cond evt="onPrev" delay="0">
                      <p:tgtEl>
                        <p:sldTgt/>
                      </p:tgtEl>
                    </p:cond>
                  </p:endCondLst>
                </p:cTn>
                <p:tgtEl>
                  <p:spTgt spid="4"/>
                </p:tgtEl>
              </p:cMediaNode>
            </p:video>
            <p:seq concurrent="1" nextAc="seek">
              <p:cTn id="8" dur="indefinite" nodeType="interactiveSeq">
                <p:stCondLst>
                  <p:cond evt="onClick" delay="0">
                    <p:tgtEl>
                      <p:spTgt spid="4"/>
                    </p:tgtEl>
                  </p:cond>
                </p:stCondLst>
                <p:childTnLst>
                  <p:par>
                    <p:cTn id="9" fill="hold">
                      <p:stCondLst>
                        <p:cond evt="onBegin" delay="0">
                          <p:tn val="8"/>
                        </p:cond>
                      </p:stCondLst>
                      <p:childTnLst>
                        <p:par>
                          <p:cTn id="10" fill="hold">
                            <p:stCondLst>
                              <p:cond delay="0"/>
                            </p:stCondLst>
                            <p:childTnLst>
                              <p:par>
                                <p:cTn id="11" presetID="2" presetClass="mediacall" presetSubtype="0" fill="hold" nodeType="clickEffect">
                                  <p:stCondLst>
                                    <p:cond delay="0"/>
                                  </p:stCondLst>
                                  <p:childTnLst>
                                    <p:cmd type="call" cmd="togglePause">
                                      <p:cBhvr>
                                        <p:cTn id="12"/>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128">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DCBB32-388B-944E-2210-8FF42244D166}"/>
              </a:ext>
            </a:extLst>
          </p:cNvPr>
          <p:cNvSpPr txBox="1">
            <a:spLocks noGrp="1"/>
          </p:cNvSpPr>
          <p:nvPr>
            <p:ph type="title"/>
          </p:nvPr>
        </p:nvSpPr>
        <p:spPr/>
        <p:txBody>
          <a:bodyPr/>
          <a:lstStyle/>
          <a:p>
            <a:pPr lvl="0"/>
            <a:r>
              <a:rPr lang="fr-FR" dirty="0"/>
              <a:t>L’homme est-il devenu surpuissant ?</a:t>
            </a:r>
          </a:p>
        </p:txBody>
      </p:sp>
      <p:pic>
        <p:nvPicPr>
          <p:cNvPr id="3" name="Image 5">
            <a:extLst>
              <a:ext uri="{FF2B5EF4-FFF2-40B4-BE49-F238E27FC236}">
                <a16:creationId xmlns:a16="http://schemas.microsoft.com/office/drawing/2014/main" id="{C61A8151-23E0-C5C1-7DDF-DC623ECCD379}"/>
              </a:ext>
            </a:extLst>
          </p:cNvPr>
          <p:cNvPicPr>
            <a:picLocks noChangeAspect="1"/>
          </p:cNvPicPr>
          <p:nvPr/>
        </p:nvPicPr>
        <p:blipFill>
          <a:blip r:embed="rId3"/>
          <a:stretch>
            <a:fillRect/>
          </a:stretch>
        </p:blipFill>
        <p:spPr>
          <a:xfrm>
            <a:off x="934297" y="1422742"/>
            <a:ext cx="297737" cy="698272"/>
          </a:xfrm>
          <a:prstGeom prst="rect">
            <a:avLst/>
          </a:prstGeom>
          <a:noFill/>
          <a:ln cap="flat">
            <a:noFill/>
          </a:ln>
        </p:spPr>
      </p:pic>
      <p:pic>
        <p:nvPicPr>
          <p:cNvPr id="4" name="Image 8">
            <a:extLst>
              <a:ext uri="{FF2B5EF4-FFF2-40B4-BE49-F238E27FC236}">
                <a16:creationId xmlns:a16="http://schemas.microsoft.com/office/drawing/2014/main" id="{F871896A-DF0D-485E-40B4-2BDA17306EE7}"/>
              </a:ext>
            </a:extLst>
          </p:cNvPr>
          <p:cNvPicPr>
            <a:picLocks noChangeAspect="1"/>
          </p:cNvPicPr>
          <p:nvPr/>
        </p:nvPicPr>
        <p:blipFill>
          <a:blip r:embed="rId4"/>
          <a:stretch>
            <a:fillRect/>
          </a:stretch>
        </p:blipFill>
        <p:spPr>
          <a:xfrm flipH="1">
            <a:off x="695328" y="2634724"/>
            <a:ext cx="785195" cy="520193"/>
          </a:xfrm>
          <a:prstGeom prst="rect">
            <a:avLst/>
          </a:prstGeom>
          <a:noFill/>
          <a:ln cap="flat">
            <a:noFill/>
          </a:ln>
        </p:spPr>
      </p:pic>
      <p:pic>
        <p:nvPicPr>
          <p:cNvPr id="5" name="Image 9">
            <a:extLst>
              <a:ext uri="{FF2B5EF4-FFF2-40B4-BE49-F238E27FC236}">
                <a16:creationId xmlns:a16="http://schemas.microsoft.com/office/drawing/2014/main" id="{DA4ED783-263F-0956-0FCD-9D10774F84DD}"/>
              </a:ext>
            </a:extLst>
          </p:cNvPr>
          <p:cNvPicPr>
            <a:picLocks noChangeAspect="1"/>
          </p:cNvPicPr>
          <p:nvPr/>
        </p:nvPicPr>
        <p:blipFill>
          <a:blip r:embed="rId5"/>
          <a:stretch>
            <a:fillRect/>
          </a:stretch>
        </p:blipFill>
        <p:spPr>
          <a:xfrm rot="16735054" flipH="1">
            <a:off x="908942" y="1837094"/>
            <a:ext cx="543290" cy="1086572"/>
          </a:xfrm>
          <a:prstGeom prst="rect">
            <a:avLst/>
          </a:prstGeom>
          <a:noFill/>
          <a:ln cap="flat">
            <a:noFill/>
          </a:ln>
        </p:spPr>
      </p:pic>
      <p:pic>
        <p:nvPicPr>
          <p:cNvPr id="6" name="Image 11">
            <a:extLst>
              <a:ext uri="{FF2B5EF4-FFF2-40B4-BE49-F238E27FC236}">
                <a16:creationId xmlns:a16="http://schemas.microsoft.com/office/drawing/2014/main" id="{F3C70678-4CAC-4B18-811C-2BC2E3975DF3}"/>
              </a:ext>
            </a:extLst>
          </p:cNvPr>
          <p:cNvPicPr>
            <a:picLocks noChangeAspect="1"/>
          </p:cNvPicPr>
          <p:nvPr/>
        </p:nvPicPr>
        <p:blipFill>
          <a:blip r:embed="rId6"/>
          <a:stretch>
            <a:fillRect/>
          </a:stretch>
        </p:blipFill>
        <p:spPr>
          <a:xfrm>
            <a:off x="460491" y="4746522"/>
            <a:ext cx="1351967" cy="887224"/>
          </a:xfrm>
          <a:prstGeom prst="rect">
            <a:avLst/>
          </a:prstGeom>
          <a:noFill/>
          <a:ln cap="flat">
            <a:noFill/>
          </a:ln>
        </p:spPr>
      </p:pic>
      <p:pic>
        <p:nvPicPr>
          <p:cNvPr id="7" name="Image 12">
            <a:extLst>
              <a:ext uri="{FF2B5EF4-FFF2-40B4-BE49-F238E27FC236}">
                <a16:creationId xmlns:a16="http://schemas.microsoft.com/office/drawing/2014/main" id="{BE06FFE7-A04C-D968-CA42-9B6B5D6C898E}"/>
              </a:ext>
            </a:extLst>
          </p:cNvPr>
          <p:cNvPicPr>
            <a:picLocks noChangeAspect="1"/>
          </p:cNvPicPr>
          <p:nvPr/>
        </p:nvPicPr>
        <p:blipFill>
          <a:blip r:embed="rId7"/>
          <a:stretch>
            <a:fillRect/>
          </a:stretch>
        </p:blipFill>
        <p:spPr>
          <a:xfrm>
            <a:off x="749917" y="4159706"/>
            <a:ext cx="637986" cy="682535"/>
          </a:xfrm>
          <a:prstGeom prst="rect">
            <a:avLst/>
          </a:prstGeom>
          <a:noFill/>
          <a:ln cap="flat">
            <a:noFill/>
          </a:ln>
        </p:spPr>
      </p:pic>
      <p:pic>
        <p:nvPicPr>
          <p:cNvPr id="8" name="Image 14">
            <a:extLst>
              <a:ext uri="{FF2B5EF4-FFF2-40B4-BE49-F238E27FC236}">
                <a16:creationId xmlns:a16="http://schemas.microsoft.com/office/drawing/2014/main" id="{BB8B6BA7-17BB-639A-80D7-A6FFE0387BBA}"/>
              </a:ext>
            </a:extLst>
          </p:cNvPr>
          <p:cNvPicPr>
            <a:picLocks noChangeAspect="1"/>
          </p:cNvPicPr>
          <p:nvPr/>
        </p:nvPicPr>
        <p:blipFill>
          <a:blip r:embed="rId8"/>
          <a:srcRect l="16006" r="12839"/>
          <a:stretch>
            <a:fillRect/>
          </a:stretch>
        </p:blipFill>
        <p:spPr>
          <a:xfrm>
            <a:off x="580323" y="3305976"/>
            <a:ext cx="1016465" cy="696407"/>
          </a:xfrm>
          <a:prstGeom prst="rect">
            <a:avLst/>
          </a:prstGeom>
          <a:noFill/>
          <a:ln cap="flat">
            <a:noFill/>
          </a:ln>
        </p:spPr>
      </p:pic>
      <p:sp>
        <p:nvSpPr>
          <p:cNvPr id="9" name="ZoneTexte 15">
            <a:extLst>
              <a:ext uri="{FF2B5EF4-FFF2-40B4-BE49-F238E27FC236}">
                <a16:creationId xmlns:a16="http://schemas.microsoft.com/office/drawing/2014/main" id="{68B65EF5-82F3-06A4-7BFF-B61BC9E92722}"/>
              </a:ext>
            </a:extLst>
          </p:cNvPr>
          <p:cNvSpPr txBox="1"/>
          <p:nvPr/>
        </p:nvSpPr>
        <p:spPr>
          <a:xfrm>
            <a:off x="2320116" y="1467877"/>
            <a:ext cx="7974253"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1" i="0" u="none" strike="noStrike" kern="1200" cap="none" spc="0" baseline="0">
                <a:solidFill>
                  <a:srgbClr val="44546A"/>
                </a:solidFill>
                <a:uFillTx/>
                <a:latin typeface="Calibri"/>
              </a:rPr>
              <a:t>10 W </a:t>
            </a:r>
            <a:r>
              <a:rPr lang="fr-FR" sz="2800" b="0" i="0" u="none" strike="noStrike" kern="1200" cap="none" spc="0" baseline="0">
                <a:solidFill>
                  <a:srgbClr val="000000"/>
                </a:solidFill>
                <a:uFillTx/>
                <a:latin typeface="Calibri"/>
              </a:rPr>
              <a:t>pour les bras, </a:t>
            </a:r>
            <a:r>
              <a:rPr lang="fr-FR" sz="2800" b="1" i="0" u="none" strike="noStrike" kern="1200" cap="none" spc="0" baseline="0">
                <a:solidFill>
                  <a:srgbClr val="44546A"/>
                </a:solidFill>
                <a:uFillTx/>
                <a:latin typeface="Calibri"/>
              </a:rPr>
              <a:t>100 W</a:t>
            </a:r>
            <a:r>
              <a:rPr lang="fr-FR" sz="2800" b="0" i="0" u="none" strike="noStrike" kern="1200" cap="none" spc="0" baseline="0">
                <a:solidFill>
                  <a:srgbClr val="000000"/>
                </a:solidFill>
                <a:uFillTx/>
                <a:latin typeface="Calibri"/>
              </a:rPr>
              <a:t> pour les jambes</a:t>
            </a:r>
          </a:p>
        </p:txBody>
      </p:sp>
      <p:sp>
        <p:nvSpPr>
          <p:cNvPr id="10" name="ZoneTexte 16">
            <a:extLst>
              <a:ext uri="{FF2B5EF4-FFF2-40B4-BE49-F238E27FC236}">
                <a16:creationId xmlns:a16="http://schemas.microsoft.com/office/drawing/2014/main" id="{0D74CC88-0810-1434-7B65-AD2998F1488A}"/>
              </a:ext>
            </a:extLst>
          </p:cNvPr>
          <p:cNvSpPr txBox="1"/>
          <p:nvPr/>
        </p:nvSpPr>
        <p:spPr>
          <a:xfrm>
            <a:off x="2320116" y="2096710"/>
            <a:ext cx="7974253"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1" i="0" u="none" strike="noStrike" kern="1200" cap="none" spc="0" baseline="0" dirty="0">
                <a:solidFill>
                  <a:srgbClr val="4472C4"/>
                </a:solidFill>
                <a:uFillTx/>
                <a:latin typeface="Calibri"/>
              </a:rPr>
              <a:t>400 W</a:t>
            </a:r>
            <a:r>
              <a:rPr lang="fr-FR" sz="2800" b="0" i="0" u="none" strike="noStrike" kern="1200" cap="none" spc="0" baseline="0" dirty="0">
                <a:solidFill>
                  <a:srgbClr val="FFC000"/>
                </a:solidFill>
                <a:uFillTx/>
                <a:latin typeface="Calibri"/>
              </a:rPr>
              <a:t> 		</a:t>
            </a:r>
            <a:r>
              <a:rPr lang="fr-FR" sz="2800" b="0" i="0" u="none" strike="noStrike" kern="1200" cap="none" spc="0" baseline="0" dirty="0">
                <a:solidFill>
                  <a:srgbClr val="000000"/>
                </a:solidFill>
                <a:uFillTx/>
                <a:latin typeface="Calibri"/>
              </a:rPr>
              <a:t>soit 	~</a:t>
            </a:r>
            <a:r>
              <a:rPr lang="fr-FR" sz="2800" b="0" i="0" u="none" strike="noStrike" kern="1200" cap="none" spc="0" baseline="0" dirty="0">
                <a:solidFill>
                  <a:srgbClr val="FFC000"/>
                </a:solidFill>
                <a:uFillTx/>
                <a:latin typeface="Calibri"/>
              </a:rPr>
              <a:t> 4 </a:t>
            </a:r>
            <a:r>
              <a:rPr lang="fr-FR" sz="2800" b="0" i="0" u="none" strike="noStrike" kern="1200" cap="none" spc="0" baseline="0" dirty="0">
                <a:solidFill>
                  <a:srgbClr val="000000"/>
                </a:solidFill>
                <a:uFillTx/>
                <a:latin typeface="Calibri"/>
              </a:rPr>
              <a:t>personnes</a:t>
            </a:r>
          </a:p>
        </p:txBody>
      </p:sp>
      <p:sp>
        <p:nvSpPr>
          <p:cNvPr id="11" name="ZoneTexte 17">
            <a:extLst>
              <a:ext uri="{FF2B5EF4-FFF2-40B4-BE49-F238E27FC236}">
                <a16:creationId xmlns:a16="http://schemas.microsoft.com/office/drawing/2014/main" id="{B14FAC6A-9FEA-BF41-513D-3F9B1ECF2D01}"/>
              </a:ext>
            </a:extLst>
          </p:cNvPr>
          <p:cNvSpPr txBox="1"/>
          <p:nvPr/>
        </p:nvSpPr>
        <p:spPr>
          <a:xfrm>
            <a:off x="2320116" y="2725542"/>
            <a:ext cx="7974253"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1" i="0" u="none" strike="noStrike" kern="1200" cap="none" spc="0" baseline="0" dirty="0">
                <a:solidFill>
                  <a:srgbClr val="4472C4"/>
                </a:solidFill>
                <a:uFillTx/>
                <a:latin typeface="Calibri"/>
              </a:rPr>
              <a:t>60 000 W 		</a:t>
            </a:r>
            <a:r>
              <a:rPr lang="fr-FR" sz="2800" b="0" i="0" u="none" strike="noStrike" kern="1200" cap="none" spc="0" baseline="0" dirty="0">
                <a:solidFill>
                  <a:srgbClr val="000000"/>
                </a:solidFill>
                <a:uFillTx/>
                <a:latin typeface="Calibri"/>
              </a:rPr>
              <a:t>soit 	~</a:t>
            </a:r>
            <a:r>
              <a:rPr lang="fr-FR" sz="2800" b="0" i="0" u="none" strike="noStrike" kern="1200" cap="none" spc="0" baseline="0" dirty="0">
                <a:solidFill>
                  <a:srgbClr val="FFC000"/>
                </a:solidFill>
                <a:uFillTx/>
                <a:latin typeface="Calibri"/>
              </a:rPr>
              <a:t> 600 </a:t>
            </a:r>
            <a:r>
              <a:rPr lang="fr-FR" sz="2800" b="0" i="0" u="none" strike="noStrike" kern="1200" cap="none" spc="0" baseline="0" dirty="0">
                <a:solidFill>
                  <a:srgbClr val="000000"/>
                </a:solidFill>
                <a:uFillTx/>
                <a:latin typeface="Calibri"/>
              </a:rPr>
              <a:t>personnes</a:t>
            </a:r>
          </a:p>
        </p:txBody>
      </p:sp>
      <p:sp>
        <p:nvSpPr>
          <p:cNvPr id="12" name="ZoneTexte 18">
            <a:extLst>
              <a:ext uri="{FF2B5EF4-FFF2-40B4-BE49-F238E27FC236}">
                <a16:creationId xmlns:a16="http://schemas.microsoft.com/office/drawing/2014/main" id="{CD752F49-7240-5CC1-77FD-0BA45B7798A5}"/>
              </a:ext>
            </a:extLst>
          </p:cNvPr>
          <p:cNvSpPr txBox="1"/>
          <p:nvPr/>
        </p:nvSpPr>
        <p:spPr>
          <a:xfrm>
            <a:off x="2320116" y="3484897"/>
            <a:ext cx="7974253"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1" i="0" u="none" strike="noStrike" kern="1200" cap="none" spc="0" baseline="0" dirty="0">
                <a:solidFill>
                  <a:srgbClr val="4472C4"/>
                </a:solidFill>
                <a:uFillTx/>
                <a:latin typeface="Calibri"/>
              </a:rPr>
              <a:t>100 000 W 		</a:t>
            </a:r>
            <a:r>
              <a:rPr lang="fr-FR" sz="2800" b="0" i="0" u="none" strike="noStrike" kern="1200" cap="none" spc="0" baseline="0" dirty="0">
                <a:solidFill>
                  <a:srgbClr val="000000"/>
                </a:solidFill>
                <a:uFillTx/>
                <a:latin typeface="Calibri"/>
              </a:rPr>
              <a:t>soit 	~</a:t>
            </a:r>
            <a:r>
              <a:rPr lang="fr-FR" sz="2800" b="0" i="0" u="none" strike="noStrike" kern="1200" cap="none" spc="0" baseline="0" dirty="0">
                <a:solidFill>
                  <a:srgbClr val="FFC000"/>
                </a:solidFill>
                <a:uFillTx/>
                <a:latin typeface="Calibri"/>
              </a:rPr>
              <a:t> 1 000 </a:t>
            </a:r>
            <a:r>
              <a:rPr lang="fr-FR" sz="2800" b="0" i="0" u="none" strike="noStrike" kern="1200" cap="none" spc="0" baseline="0" dirty="0">
                <a:solidFill>
                  <a:srgbClr val="000000"/>
                </a:solidFill>
                <a:uFillTx/>
                <a:latin typeface="Calibri"/>
              </a:rPr>
              <a:t>personnes</a:t>
            </a:r>
          </a:p>
        </p:txBody>
      </p:sp>
      <p:sp>
        <p:nvSpPr>
          <p:cNvPr id="13" name="ZoneTexte 19">
            <a:extLst>
              <a:ext uri="{FF2B5EF4-FFF2-40B4-BE49-F238E27FC236}">
                <a16:creationId xmlns:a16="http://schemas.microsoft.com/office/drawing/2014/main" id="{C5CCC654-6434-1E83-48D6-845EDB7ACDE9}"/>
              </a:ext>
            </a:extLst>
          </p:cNvPr>
          <p:cNvSpPr txBox="1"/>
          <p:nvPr/>
        </p:nvSpPr>
        <p:spPr>
          <a:xfrm>
            <a:off x="2320116" y="4331695"/>
            <a:ext cx="7974253"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1" i="0" u="none" strike="noStrike" kern="1200" cap="none" spc="0" baseline="0" dirty="0">
                <a:solidFill>
                  <a:srgbClr val="4472C4"/>
                </a:solidFill>
                <a:uFillTx/>
                <a:latin typeface="Calibri"/>
              </a:rPr>
              <a:t>400 000 W 		</a:t>
            </a:r>
            <a:r>
              <a:rPr lang="fr-FR" sz="2800" b="0" i="0" u="none" strike="noStrike" kern="1200" cap="none" spc="0" baseline="0" dirty="0">
                <a:solidFill>
                  <a:srgbClr val="000000"/>
                </a:solidFill>
                <a:uFillTx/>
                <a:latin typeface="Calibri"/>
              </a:rPr>
              <a:t>soit 	~</a:t>
            </a:r>
            <a:r>
              <a:rPr lang="fr-FR" sz="2800" b="0" i="0" u="none" strike="noStrike" kern="1200" cap="none" spc="0" baseline="0" dirty="0">
                <a:solidFill>
                  <a:srgbClr val="FFC000"/>
                </a:solidFill>
                <a:uFillTx/>
                <a:latin typeface="Calibri"/>
              </a:rPr>
              <a:t> 4 000 </a:t>
            </a:r>
            <a:r>
              <a:rPr lang="fr-FR" sz="2800" b="0" i="0" u="none" strike="noStrike" kern="1200" cap="none" spc="0" baseline="0" dirty="0">
                <a:solidFill>
                  <a:srgbClr val="000000"/>
                </a:solidFill>
                <a:uFillTx/>
                <a:latin typeface="Calibri"/>
              </a:rPr>
              <a:t>personnes</a:t>
            </a:r>
          </a:p>
        </p:txBody>
      </p:sp>
      <p:sp>
        <p:nvSpPr>
          <p:cNvPr id="14" name="ZoneTexte 20">
            <a:extLst>
              <a:ext uri="{FF2B5EF4-FFF2-40B4-BE49-F238E27FC236}">
                <a16:creationId xmlns:a16="http://schemas.microsoft.com/office/drawing/2014/main" id="{DBC3C710-BA76-D9A1-0C80-E7A069DC0A72}"/>
              </a:ext>
            </a:extLst>
          </p:cNvPr>
          <p:cNvSpPr txBox="1"/>
          <p:nvPr/>
        </p:nvSpPr>
        <p:spPr>
          <a:xfrm>
            <a:off x="2320116" y="5020860"/>
            <a:ext cx="9427381" cy="5232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1" i="0" u="none" strike="noStrike" kern="1200" cap="none" spc="0" baseline="0" dirty="0">
                <a:solidFill>
                  <a:srgbClr val="4472C4"/>
                </a:solidFill>
                <a:uFillTx/>
                <a:latin typeface="Calibri"/>
              </a:rPr>
              <a:t>100 000 000 W 	</a:t>
            </a:r>
            <a:r>
              <a:rPr lang="fr-FR" sz="2800" b="0" i="0" u="none" strike="noStrike" kern="1200" cap="none" spc="0" baseline="0" dirty="0">
                <a:solidFill>
                  <a:srgbClr val="000000"/>
                </a:solidFill>
                <a:uFillTx/>
                <a:latin typeface="Calibri"/>
              </a:rPr>
              <a:t>soit 	~</a:t>
            </a:r>
            <a:r>
              <a:rPr lang="fr-FR" sz="2800" b="0" i="0" u="none" strike="noStrike" kern="1200" cap="none" spc="0" baseline="0" dirty="0">
                <a:solidFill>
                  <a:srgbClr val="FFC000"/>
                </a:solidFill>
                <a:uFillTx/>
                <a:latin typeface="Calibri"/>
              </a:rPr>
              <a:t> 1 000 000 </a:t>
            </a:r>
            <a:r>
              <a:rPr lang="fr-FR" sz="2800" b="0" i="0" u="none" strike="noStrike" kern="1200" cap="none" spc="0" baseline="0" dirty="0">
                <a:solidFill>
                  <a:srgbClr val="000000"/>
                </a:solidFill>
                <a:uFillTx/>
                <a:latin typeface="Calibri"/>
              </a:rPr>
              <a:t>personnes</a:t>
            </a:r>
          </a:p>
        </p:txBody>
      </p:sp>
      <p:sp>
        <p:nvSpPr>
          <p:cNvPr id="15" name="Ellipse 21">
            <a:extLst>
              <a:ext uri="{FF2B5EF4-FFF2-40B4-BE49-F238E27FC236}">
                <a16:creationId xmlns:a16="http://schemas.microsoft.com/office/drawing/2014/main" id="{4E5E71D5-3398-5F1E-EEFA-9537BF8A6135}"/>
              </a:ext>
            </a:extLst>
          </p:cNvPr>
          <p:cNvSpPr/>
          <p:nvPr/>
        </p:nvSpPr>
        <p:spPr>
          <a:xfrm>
            <a:off x="11868107" y="100483"/>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4472C4"/>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6" name="Espace réservé du numéro de diapositive 3">
            <a:extLst>
              <a:ext uri="{FF2B5EF4-FFF2-40B4-BE49-F238E27FC236}">
                <a16:creationId xmlns:a16="http://schemas.microsoft.com/office/drawing/2014/main" id="{385FCF2E-3580-028B-8E16-D426E5C85CF4}"/>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73E5466-BCF6-4EFB-B12F-35DCC60A84C8}" type="slidenum">
              <a:t>23</a:t>
            </a:fld>
            <a:endParaRPr lang="fr-FR" sz="1200" b="0" i="0" u="none" strike="noStrike" kern="1200" cap="none" spc="0" baseline="0">
              <a:solidFill>
                <a:srgbClr val="898989"/>
              </a:solidFill>
              <a:uFillTx/>
              <a:latin typeface="Calibri"/>
            </a:endParaRPr>
          </a:p>
        </p:txBody>
      </p:sp>
      <p:sp>
        <p:nvSpPr>
          <p:cNvPr id="17" name="Ellipse 23">
            <a:extLst>
              <a:ext uri="{FF2B5EF4-FFF2-40B4-BE49-F238E27FC236}">
                <a16:creationId xmlns:a16="http://schemas.microsoft.com/office/drawing/2014/main" id="{DF3D90DD-6ACB-C9FD-F8C2-523AC92A4677}"/>
              </a:ext>
            </a:extLst>
          </p:cNvPr>
          <p:cNvSpPr/>
          <p:nvPr/>
        </p:nvSpPr>
        <p:spPr>
          <a:xfrm>
            <a:off x="11897724" y="6532830"/>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8" name="Google Shape;179;p7">
            <a:extLst>
              <a:ext uri="{FF2B5EF4-FFF2-40B4-BE49-F238E27FC236}">
                <a16:creationId xmlns:a16="http://schemas.microsoft.com/office/drawing/2014/main" id="{9A83A07A-E5EF-D643-A42D-65D7951D89DD}"/>
              </a:ext>
            </a:extLst>
          </p:cNvPr>
          <p:cNvSpPr txBox="1"/>
          <p:nvPr/>
        </p:nvSpPr>
        <p:spPr>
          <a:xfrm>
            <a:off x="0" y="6489697"/>
            <a:ext cx="4803580" cy="368302"/>
          </a:xfrm>
          <a:prstGeom prst="rect">
            <a:avLst/>
          </a:prstGeom>
          <a:noFill/>
          <a:ln cap="flat">
            <a:noFill/>
          </a:ln>
        </p:spPr>
        <p:txBody>
          <a:bodyPr vert="horz" wrap="square" lIns="91421" tIns="45701" rIns="91421" bIns="45701" anchor="ctr" anchorCtr="0" compatLnSpc="1">
            <a:noAutofit/>
          </a:bodyPr>
          <a:lstStyle/>
          <a:p>
            <a:pPr marL="625477"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Arial"/>
                <a:cs typeface="Arial"/>
              </a:rPr>
              <a:t>The Shifters – </a:t>
            </a:r>
            <a:r>
              <a:rPr lang="fr-FR" sz="1000" b="0" i="1" u="none" strike="noStrike" kern="1200" cap="none" spc="0" baseline="0">
                <a:solidFill>
                  <a:srgbClr val="FFFFFF"/>
                </a:solidFill>
                <a:uFillTx/>
                <a:latin typeface="Arial"/>
                <a:ea typeface="Arial"/>
                <a:cs typeface="Arial"/>
              </a:rPr>
              <a:t>Teach The Shift! – Conférence  pour les Lycées</a:t>
            </a:r>
          </a:p>
        </p:txBody>
      </p:sp>
      <p:sp>
        <p:nvSpPr>
          <p:cNvPr id="19" name="ZoneTexte 18">
            <a:extLst>
              <a:ext uri="{FF2B5EF4-FFF2-40B4-BE49-F238E27FC236}">
                <a16:creationId xmlns:a16="http://schemas.microsoft.com/office/drawing/2014/main" id="{6F23DCD3-F381-FB80-B11D-0B913104E618}"/>
              </a:ext>
            </a:extLst>
          </p:cNvPr>
          <p:cNvSpPr txBox="1"/>
          <p:nvPr/>
        </p:nvSpPr>
        <p:spPr>
          <a:xfrm>
            <a:off x="934297" y="6086764"/>
            <a:ext cx="3874074" cy="369332"/>
          </a:xfrm>
          <a:prstGeom prst="rect">
            <a:avLst/>
          </a:prstGeom>
          <a:noFill/>
        </p:spPr>
        <p:txBody>
          <a:bodyPr wrap="none" rtlCol="0">
            <a:spAutoFit/>
          </a:bodyPr>
          <a:lstStyle/>
          <a:p>
            <a:r>
              <a:rPr lang="fr-FR" dirty="0"/>
              <a:t>Infographie : Ludovic </a:t>
            </a:r>
            <a:r>
              <a:rPr lang="fr-FR" dirty="0" err="1"/>
              <a:t>Arga</a:t>
            </a:r>
            <a:r>
              <a:rPr lang="fr-FR" dirty="0"/>
              <a:t>, Shift Project</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name="Slide529">
    <p:bg>
      <p:bgPr>
        <a:solidFill>
          <a:srgbClr val="FF0000"/>
        </a:soli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6932D8F-AF5A-A277-AB18-11060EA45668}"/>
              </a:ext>
            </a:extLst>
          </p:cNvPr>
          <p:cNvSpPr txBox="1">
            <a:spLocks noGrp="1"/>
          </p:cNvSpPr>
          <p:nvPr>
            <p:ph idx="1"/>
          </p:nvPr>
        </p:nvSpPr>
        <p:spPr>
          <a:xfrm>
            <a:off x="473862" y="606825"/>
            <a:ext cx="10515600" cy="548735"/>
          </a:xfrm>
          <a:solidFill>
            <a:schemeClr val="bg1"/>
          </a:solidFill>
        </p:spPr>
        <p:txBody>
          <a:bodyPr>
            <a:normAutofit/>
          </a:bodyPr>
          <a:lstStyle/>
          <a:p>
            <a:pPr marL="0" lvl="0" indent="0">
              <a:buNone/>
            </a:pPr>
            <a:r>
              <a:rPr lang="fr-FR" dirty="0"/>
              <a:t>Exemple 2 : Notre rapport au vivant</a:t>
            </a:r>
          </a:p>
          <a:p>
            <a:pPr marL="0" lvl="0" indent="0">
              <a:buNone/>
            </a:pPr>
            <a:endParaRPr lang="fr-FR" dirty="0"/>
          </a:p>
          <a:p>
            <a:pPr marL="0" lvl="0" indent="0">
              <a:buNone/>
            </a:pPr>
            <a:endParaRPr lang="fr-FR" dirty="0"/>
          </a:p>
        </p:txBody>
      </p:sp>
      <p:pic>
        <p:nvPicPr>
          <p:cNvPr id="4" name="Image 3">
            <a:hlinkClick r:id="rId3"/>
            <a:extLst>
              <a:ext uri="{FF2B5EF4-FFF2-40B4-BE49-F238E27FC236}">
                <a16:creationId xmlns:a16="http://schemas.microsoft.com/office/drawing/2014/main" id="{76640840-4F62-46F6-7F78-9FF7C3F56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8117" y="1584713"/>
            <a:ext cx="7211431" cy="4696480"/>
          </a:xfrm>
          <a:prstGeom prst="rect">
            <a:avLst/>
          </a:prstGeom>
        </p:spPr>
      </p:pic>
      <p:sp>
        <p:nvSpPr>
          <p:cNvPr id="5" name="ZoneTexte 4">
            <a:extLst>
              <a:ext uri="{FF2B5EF4-FFF2-40B4-BE49-F238E27FC236}">
                <a16:creationId xmlns:a16="http://schemas.microsoft.com/office/drawing/2014/main" id="{C1A8A730-4D0A-0B0A-AC60-97193C7F2E5D}"/>
              </a:ext>
            </a:extLst>
          </p:cNvPr>
          <p:cNvSpPr txBox="1"/>
          <p:nvPr/>
        </p:nvSpPr>
        <p:spPr>
          <a:xfrm>
            <a:off x="600364" y="2503055"/>
            <a:ext cx="2526974" cy="646331"/>
          </a:xfrm>
          <a:prstGeom prst="rect">
            <a:avLst/>
          </a:prstGeom>
          <a:noFill/>
        </p:spPr>
        <p:txBody>
          <a:bodyPr wrap="none" rtlCol="0">
            <a:spAutoFit/>
          </a:bodyPr>
          <a:lstStyle/>
          <a:p>
            <a:r>
              <a:rPr lang="fr-FR" dirty="0"/>
              <a:t>(Cette vidéo ne contient </a:t>
            </a:r>
          </a:p>
          <a:p>
            <a:r>
              <a:rPr lang="fr-FR" dirty="0"/>
              <a:t>pas de violence explicite)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524">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C746DC-7DD0-EF8E-FFC1-B875CD203CCC}"/>
              </a:ext>
            </a:extLst>
          </p:cNvPr>
          <p:cNvSpPr txBox="1">
            <a:spLocks noGrp="1"/>
          </p:cNvSpPr>
          <p:nvPr>
            <p:ph type="title"/>
          </p:nvPr>
        </p:nvSpPr>
        <p:spPr>
          <a:xfrm>
            <a:off x="331595" y="404663"/>
            <a:ext cx="11022207" cy="917118"/>
          </a:xfrm>
          <a:solidFill>
            <a:schemeClr val="bg1"/>
          </a:solidFill>
        </p:spPr>
        <p:txBody>
          <a:bodyPr>
            <a:normAutofit fontScale="90000"/>
          </a:bodyPr>
          <a:lstStyle/>
          <a:p>
            <a:br>
              <a:rPr lang="fr-FR" sz="40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fr-FR" sz="40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Notre imaginaire collectif en panne</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30E5699F-4AC9-CD32-4068-90085EE73AD4}"/>
              </a:ext>
            </a:extLst>
          </p:cNvPr>
          <p:cNvSpPr txBox="1">
            <a:spLocks noGrp="1"/>
          </p:cNvSpPr>
          <p:nvPr>
            <p:ph idx="1"/>
          </p:nvPr>
        </p:nvSpPr>
        <p:spPr>
          <a:xfrm>
            <a:off x="579585" y="1896421"/>
            <a:ext cx="6850373" cy="4351336"/>
          </a:xfrm>
        </p:spPr>
        <p:txBody>
          <a:bodyPr/>
          <a:lstStyle/>
          <a:p>
            <a:pPr marL="0" lvl="0" indent="0">
              <a:buNone/>
            </a:pPr>
            <a:r>
              <a:rPr lang="fr-FR" dirty="0"/>
              <a:t>D’après P. Charbonnier, le rêve d’abondance est commun à tous les projets politiques de l’époque moderne car l’abondance, c’est la garantie de la liberté. </a:t>
            </a:r>
          </a:p>
          <a:p>
            <a:pPr marL="0" lvl="0" indent="0">
              <a:buNone/>
            </a:pPr>
            <a:endParaRPr lang="fr-FR" dirty="0"/>
          </a:p>
          <a:p>
            <a:pPr marL="0" lvl="0" indent="0">
              <a:buNone/>
            </a:pPr>
            <a:r>
              <a:rPr lang="fr-FR" dirty="0"/>
              <a:t>Or l’abondance n’est plus possible… </a:t>
            </a:r>
          </a:p>
          <a:p>
            <a:pPr marL="0" lvl="0" indent="0">
              <a:buNone/>
            </a:pPr>
            <a:endParaRPr lang="fr-FR" dirty="0"/>
          </a:p>
          <a:p>
            <a:pPr marL="0" lvl="0" indent="0">
              <a:buNone/>
            </a:pPr>
            <a:r>
              <a:rPr lang="fr-FR" dirty="0"/>
              <a:t>= Nécessité de décorréler aujourd’hui ce lien entre émancipation et développement.</a:t>
            </a:r>
          </a:p>
          <a:p>
            <a:pPr marL="0" lvl="0" indent="0">
              <a:buNone/>
            </a:pPr>
            <a:endParaRPr lang="fr-FR" dirty="0"/>
          </a:p>
        </p:txBody>
      </p:sp>
      <p:pic>
        <p:nvPicPr>
          <p:cNvPr id="4" name="Image 4">
            <a:extLst>
              <a:ext uri="{FF2B5EF4-FFF2-40B4-BE49-F238E27FC236}">
                <a16:creationId xmlns:a16="http://schemas.microsoft.com/office/drawing/2014/main" id="{2B887059-C5F3-DF79-8EB3-8AE92AB7A0FA}"/>
              </a:ext>
            </a:extLst>
          </p:cNvPr>
          <p:cNvPicPr>
            <a:picLocks noChangeAspect="1"/>
          </p:cNvPicPr>
          <p:nvPr/>
        </p:nvPicPr>
        <p:blipFill>
          <a:blip r:embed="rId3"/>
          <a:stretch>
            <a:fillRect/>
          </a:stretch>
        </p:blipFill>
        <p:spPr>
          <a:xfrm>
            <a:off x="8564419" y="1690841"/>
            <a:ext cx="3047996" cy="4762496"/>
          </a:xfrm>
          <a:prstGeom prst="rect">
            <a:avLst/>
          </a:prstGeom>
          <a:noFill/>
          <a:ln cap="flat">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A247EE-C3D0-A1AC-5F3B-49225BA82B9F}"/>
              </a:ext>
            </a:extLst>
          </p:cNvPr>
          <p:cNvSpPr>
            <a:spLocks noGrp="1"/>
          </p:cNvSpPr>
          <p:nvPr>
            <p:ph type="title"/>
          </p:nvPr>
        </p:nvSpPr>
        <p:spPr>
          <a:xfrm>
            <a:off x="301451" y="365129"/>
            <a:ext cx="11052352" cy="830625"/>
          </a:xfrm>
          <a:solidFill>
            <a:schemeClr val="bg1"/>
          </a:solidFill>
        </p:spPr>
        <p:txBody>
          <a:bodyPr>
            <a:normAutofit/>
          </a:bodyPr>
          <a:lstStyle/>
          <a:p>
            <a:r>
              <a:rPr lang="fr-FR" sz="4000" dirty="0">
                <a:solidFill>
                  <a:srgbClr val="00B050"/>
                </a:solidFill>
                <a:latin typeface="+mn-lt"/>
              </a:rPr>
              <a:t>Des scientifiques au chevet de la planète </a:t>
            </a:r>
          </a:p>
        </p:txBody>
      </p:sp>
      <p:pic>
        <p:nvPicPr>
          <p:cNvPr id="6" name="Espace réservé du contenu 5">
            <a:extLst>
              <a:ext uri="{FF2B5EF4-FFF2-40B4-BE49-F238E27FC236}">
                <a16:creationId xmlns:a16="http://schemas.microsoft.com/office/drawing/2014/main" id="{20BC346C-9561-DC83-2743-47390BAB1F8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69446" y="1825625"/>
            <a:ext cx="7653107" cy="4351338"/>
          </a:xfrm>
        </p:spPr>
      </p:pic>
      <p:sp>
        <p:nvSpPr>
          <p:cNvPr id="11" name="ZoneTexte 10">
            <a:extLst>
              <a:ext uri="{FF2B5EF4-FFF2-40B4-BE49-F238E27FC236}">
                <a16:creationId xmlns:a16="http://schemas.microsoft.com/office/drawing/2014/main" id="{560E822F-CA38-A2B8-A48D-CD7D3841A6E6}"/>
              </a:ext>
            </a:extLst>
          </p:cNvPr>
          <p:cNvSpPr txBox="1"/>
          <p:nvPr/>
        </p:nvSpPr>
        <p:spPr>
          <a:xfrm>
            <a:off x="766618" y="6391564"/>
            <a:ext cx="9647449" cy="369332"/>
          </a:xfrm>
          <a:prstGeom prst="rect">
            <a:avLst/>
          </a:prstGeom>
          <a:noFill/>
        </p:spPr>
        <p:txBody>
          <a:bodyPr wrap="none" rtlCol="0">
            <a:spAutoFit/>
          </a:bodyPr>
          <a:lstStyle/>
          <a:p>
            <a:r>
              <a:rPr lang="fr-FR" dirty="0"/>
              <a:t>https://reporterre.net/Les-scientifiques-du-Giec-Le-changement-climatique-s-accelere-et-s-intensifie</a:t>
            </a:r>
          </a:p>
        </p:txBody>
      </p:sp>
    </p:spTree>
    <p:extLst>
      <p:ext uri="{BB962C8B-B14F-4D97-AF65-F5344CB8AC3E}">
        <p14:creationId xmlns:p14="http://schemas.microsoft.com/office/powerpoint/2010/main" val="664166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A247EE-C3D0-A1AC-5F3B-49225BA82B9F}"/>
              </a:ext>
            </a:extLst>
          </p:cNvPr>
          <p:cNvSpPr>
            <a:spLocks noGrp="1"/>
          </p:cNvSpPr>
          <p:nvPr>
            <p:ph type="title"/>
          </p:nvPr>
        </p:nvSpPr>
        <p:spPr>
          <a:xfrm>
            <a:off x="301451" y="365129"/>
            <a:ext cx="11052352" cy="830625"/>
          </a:xfrm>
          <a:solidFill>
            <a:schemeClr val="bg1"/>
          </a:solidFill>
        </p:spPr>
        <p:txBody>
          <a:bodyPr>
            <a:normAutofit fontScale="90000"/>
          </a:bodyPr>
          <a:lstStyle/>
          <a:p>
            <a:r>
              <a:rPr lang="fr-FR" sz="4000" dirty="0">
                <a:solidFill>
                  <a:srgbClr val="00B050"/>
                </a:solidFill>
                <a:latin typeface="+mn-lt"/>
              </a:rPr>
              <a:t>Des centaines de millions de consommateurs responsables</a:t>
            </a:r>
          </a:p>
        </p:txBody>
      </p:sp>
      <p:pic>
        <p:nvPicPr>
          <p:cNvPr id="5" name="Espace réservé du contenu 4">
            <a:extLst>
              <a:ext uri="{FF2B5EF4-FFF2-40B4-BE49-F238E27FC236}">
                <a16:creationId xmlns:a16="http://schemas.microsoft.com/office/drawing/2014/main" id="{35360AD0-19F2-5873-AC69-40EA41FE67D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1790" y="1689893"/>
            <a:ext cx="7249778" cy="4802978"/>
          </a:xfrm>
        </p:spPr>
      </p:pic>
      <p:sp>
        <p:nvSpPr>
          <p:cNvPr id="6" name="ZoneTexte 5">
            <a:extLst>
              <a:ext uri="{FF2B5EF4-FFF2-40B4-BE49-F238E27FC236}">
                <a16:creationId xmlns:a16="http://schemas.microsoft.com/office/drawing/2014/main" id="{2D1A4D3A-49A5-1EE6-3CBB-D58242296ADB}"/>
              </a:ext>
            </a:extLst>
          </p:cNvPr>
          <p:cNvSpPr txBox="1"/>
          <p:nvPr/>
        </p:nvSpPr>
        <p:spPr>
          <a:xfrm>
            <a:off x="7767376" y="2682910"/>
            <a:ext cx="3639907" cy="2031325"/>
          </a:xfrm>
          <a:prstGeom prst="rect">
            <a:avLst/>
          </a:prstGeom>
          <a:solidFill>
            <a:schemeClr val="bg1"/>
          </a:solidFill>
        </p:spPr>
        <p:txBody>
          <a:bodyPr wrap="none" rtlCol="0">
            <a:spAutoFit/>
          </a:bodyPr>
          <a:lstStyle/>
          <a:p>
            <a:endParaRPr lang="en-US" b="1" dirty="0">
              <a:hlinkClick r:id="rId4"/>
            </a:endParaRPr>
          </a:p>
          <a:p>
            <a:r>
              <a:rPr lang="en-US" b="1" dirty="0">
                <a:hlinkClick r:id="rId4"/>
              </a:rPr>
              <a:t>Une </a:t>
            </a:r>
            <a:r>
              <a:rPr lang="en-US" b="1" dirty="0" err="1">
                <a:hlinkClick r:id="rId4"/>
              </a:rPr>
              <a:t>famille</a:t>
            </a:r>
            <a:r>
              <a:rPr lang="en-US" b="1" dirty="0">
                <a:hlinkClick r:id="rId4"/>
              </a:rPr>
              <a:t> au </a:t>
            </a:r>
            <a:r>
              <a:rPr lang="en-US" b="1" dirty="0" err="1">
                <a:hlinkClick r:id="rId4"/>
              </a:rPr>
              <a:t>Boutan</a:t>
            </a:r>
            <a:r>
              <a:rPr lang="en-US" b="1" dirty="0">
                <a:hlinkClick r:id="rId4"/>
              </a:rPr>
              <a:t> pose </a:t>
            </a:r>
            <a:r>
              <a:rPr lang="en-US" b="1" dirty="0" err="1">
                <a:hlinkClick r:id="rId4"/>
              </a:rPr>
              <a:t>devant</a:t>
            </a:r>
            <a:r>
              <a:rPr lang="en-US" b="1" dirty="0">
                <a:hlinkClick r:id="rId4"/>
              </a:rPr>
              <a:t> </a:t>
            </a:r>
          </a:p>
          <a:p>
            <a:r>
              <a:rPr lang="en-US" b="1" dirty="0" err="1">
                <a:hlinkClick r:id="rId4"/>
              </a:rPr>
              <a:t>sa</a:t>
            </a:r>
            <a:r>
              <a:rPr lang="en-US" b="1" dirty="0">
                <a:hlinkClick r:id="rId4"/>
              </a:rPr>
              <a:t> ration </a:t>
            </a:r>
            <a:r>
              <a:rPr lang="en-US" b="1" dirty="0" err="1">
                <a:hlinkClick r:id="rId4"/>
              </a:rPr>
              <a:t>alimentaire</a:t>
            </a:r>
            <a:r>
              <a:rPr lang="en-US" b="1" dirty="0">
                <a:hlinkClick r:id="rId4"/>
              </a:rPr>
              <a:t> </a:t>
            </a:r>
            <a:r>
              <a:rPr lang="en-US" b="1" dirty="0" err="1">
                <a:hlinkClick r:id="rId4"/>
              </a:rPr>
              <a:t>hebdomadaire</a:t>
            </a:r>
            <a:endParaRPr lang="en-US" b="1" dirty="0">
              <a:hlinkClick r:id="rId4"/>
            </a:endParaRPr>
          </a:p>
          <a:p>
            <a:endParaRPr lang="en-US" b="1" dirty="0">
              <a:hlinkClick r:id="rId4"/>
            </a:endParaRPr>
          </a:p>
          <a:p>
            <a:r>
              <a:rPr lang="en-US" b="1" dirty="0">
                <a:hlinkClick r:id="rId4"/>
              </a:rPr>
              <a:t>Extrait du travail de Peter Menzel, </a:t>
            </a:r>
          </a:p>
          <a:p>
            <a:r>
              <a:rPr lang="en-US" b="1" dirty="0">
                <a:hlinkClick r:id="rId4"/>
              </a:rPr>
              <a:t>Hungry Planet: What the World Eats</a:t>
            </a:r>
            <a:endParaRPr lang="en-US" b="1" dirty="0"/>
          </a:p>
          <a:p>
            <a:endParaRPr lang="fr-FR" dirty="0"/>
          </a:p>
        </p:txBody>
      </p:sp>
    </p:spTree>
    <p:extLst>
      <p:ext uri="{BB962C8B-B14F-4D97-AF65-F5344CB8AC3E}">
        <p14:creationId xmlns:p14="http://schemas.microsoft.com/office/powerpoint/2010/main" val="3817193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EAF5A1-2108-D966-2220-EEEDF5C32922}"/>
              </a:ext>
            </a:extLst>
          </p:cNvPr>
          <p:cNvSpPr>
            <a:spLocks noGrp="1"/>
          </p:cNvSpPr>
          <p:nvPr>
            <p:ph type="title"/>
          </p:nvPr>
        </p:nvSpPr>
        <p:spPr>
          <a:xfrm>
            <a:off x="226515" y="365131"/>
            <a:ext cx="11132739" cy="659802"/>
          </a:xfrm>
          <a:solidFill>
            <a:schemeClr val="bg1"/>
          </a:solidFill>
        </p:spPr>
        <p:txBody>
          <a:bodyPr>
            <a:normAutofit/>
          </a:bodyPr>
          <a:lstStyle/>
          <a:p>
            <a:r>
              <a:rPr lang="fr-FR" sz="4000" dirty="0">
                <a:solidFill>
                  <a:srgbClr val="00B050"/>
                </a:solidFill>
                <a:latin typeface="+mn-lt"/>
              </a:rPr>
              <a:t>Des millions d’actions de préservation </a:t>
            </a:r>
          </a:p>
        </p:txBody>
      </p:sp>
      <p:sp>
        <p:nvSpPr>
          <p:cNvPr id="3" name="Espace réservé du contenu 2">
            <a:extLst>
              <a:ext uri="{FF2B5EF4-FFF2-40B4-BE49-F238E27FC236}">
                <a16:creationId xmlns:a16="http://schemas.microsoft.com/office/drawing/2014/main" id="{C3AC96B4-CFE9-351B-E717-9845AF3440DE}"/>
              </a:ext>
            </a:extLst>
          </p:cNvPr>
          <p:cNvSpPr>
            <a:spLocks noGrp="1"/>
          </p:cNvSpPr>
          <p:nvPr>
            <p:ph idx="1"/>
          </p:nvPr>
        </p:nvSpPr>
        <p:spPr>
          <a:xfrm>
            <a:off x="677430" y="2006497"/>
            <a:ext cx="10515600" cy="4351336"/>
          </a:xfrm>
        </p:spPr>
        <p:txBody>
          <a:bodyPr/>
          <a:lstStyle/>
          <a:p>
            <a:pPr marL="0" indent="0">
              <a:buNone/>
            </a:pPr>
            <a:endParaRPr lang="fr-FR" dirty="0"/>
          </a:p>
          <a:p>
            <a:pPr marL="0" indent="0">
              <a:buNone/>
            </a:pPr>
            <a:endParaRPr lang="fr-FR" dirty="0"/>
          </a:p>
        </p:txBody>
      </p:sp>
      <p:pic>
        <p:nvPicPr>
          <p:cNvPr id="5" name="Image 4">
            <a:extLst>
              <a:ext uri="{FF2B5EF4-FFF2-40B4-BE49-F238E27FC236}">
                <a16:creationId xmlns:a16="http://schemas.microsoft.com/office/drawing/2014/main" id="{9689AB49-1878-206C-24FC-802F9E54A9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15" y="1195755"/>
            <a:ext cx="10147732" cy="5297116"/>
          </a:xfrm>
          <a:prstGeom prst="rect">
            <a:avLst/>
          </a:prstGeom>
        </p:spPr>
      </p:pic>
      <p:sp>
        <p:nvSpPr>
          <p:cNvPr id="6" name="ZoneTexte 5">
            <a:extLst>
              <a:ext uri="{FF2B5EF4-FFF2-40B4-BE49-F238E27FC236}">
                <a16:creationId xmlns:a16="http://schemas.microsoft.com/office/drawing/2014/main" id="{202FE65E-2C55-4439-C40F-82C0CCB5F9B0}"/>
              </a:ext>
            </a:extLst>
          </p:cNvPr>
          <p:cNvSpPr txBox="1"/>
          <p:nvPr/>
        </p:nvSpPr>
        <p:spPr>
          <a:xfrm>
            <a:off x="9220078" y="2782669"/>
            <a:ext cx="2745407" cy="2031325"/>
          </a:xfrm>
          <a:prstGeom prst="rect">
            <a:avLst/>
          </a:prstGeom>
          <a:solidFill>
            <a:schemeClr val="bg1"/>
          </a:solidFill>
        </p:spPr>
        <p:txBody>
          <a:bodyPr wrap="square" rtlCol="0">
            <a:spAutoFit/>
          </a:bodyPr>
          <a:lstStyle/>
          <a:p>
            <a:r>
              <a:rPr lang="fr-FR" b="1" dirty="0" err="1">
                <a:effectLst/>
              </a:rPr>
              <a:t>Sebastião</a:t>
            </a:r>
            <a:r>
              <a:rPr lang="fr-FR" b="1" dirty="0">
                <a:effectLst/>
              </a:rPr>
              <a:t> et Lélia Salgado</a:t>
            </a:r>
          </a:p>
          <a:p>
            <a:endParaRPr lang="fr-FR" b="1" dirty="0"/>
          </a:p>
          <a:p>
            <a:r>
              <a:rPr lang="fr-FR" b="1" dirty="0">
                <a:effectLst/>
              </a:rPr>
              <a:t>Le célèbre photographe brésilien et son épouse ont replanté 2 millions d’arbres en 20 ans</a:t>
            </a:r>
          </a:p>
          <a:p>
            <a:endParaRPr lang="fr-FR" dirty="0"/>
          </a:p>
        </p:txBody>
      </p:sp>
    </p:spTree>
    <p:extLst>
      <p:ext uri="{BB962C8B-B14F-4D97-AF65-F5344CB8AC3E}">
        <p14:creationId xmlns:p14="http://schemas.microsoft.com/office/powerpoint/2010/main" val="3888454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A247EE-C3D0-A1AC-5F3B-49225BA82B9F}"/>
              </a:ext>
            </a:extLst>
          </p:cNvPr>
          <p:cNvSpPr>
            <a:spLocks noGrp="1"/>
          </p:cNvSpPr>
          <p:nvPr>
            <p:ph type="title"/>
          </p:nvPr>
        </p:nvSpPr>
        <p:spPr>
          <a:xfrm>
            <a:off x="301451" y="365129"/>
            <a:ext cx="11052352" cy="609561"/>
          </a:xfrm>
          <a:solidFill>
            <a:schemeClr val="bg1"/>
          </a:solidFill>
        </p:spPr>
        <p:txBody>
          <a:bodyPr>
            <a:normAutofit fontScale="90000"/>
          </a:bodyPr>
          <a:lstStyle/>
          <a:p>
            <a:r>
              <a:rPr lang="fr-FR" sz="4000" dirty="0">
                <a:solidFill>
                  <a:srgbClr val="00B050"/>
                </a:solidFill>
                <a:latin typeface="+mn-lt"/>
              </a:rPr>
              <a:t>Des ONG très actives</a:t>
            </a:r>
          </a:p>
        </p:txBody>
      </p:sp>
      <p:pic>
        <p:nvPicPr>
          <p:cNvPr id="12" name="Espace réservé du contenu 11">
            <a:extLst>
              <a:ext uri="{FF2B5EF4-FFF2-40B4-BE49-F238E27FC236}">
                <a16:creationId xmlns:a16="http://schemas.microsoft.com/office/drawing/2014/main" id="{8DA09848-C7DE-1C4D-E880-3EDFF744EC7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0200" r="21664"/>
          <a:stretch/>
        </p:blipFill>
        <p:spPr>
          <a:xfrm>
            <a:off x="3205424" y="1274456"/>
            <a:ext cx="5697416" cy="5482686"/>
          </a:xfrm>
        </p:spPr>
      </p:pic>
    </p:spTree>
    <p:extLst>
      <p:ext uri="{BB962C8B-B14F-4D97-AF65-F5344CB8AC3E}">
        <p14:creationId xmlns:p14="http://schemas.microsoft.com/office/powerpoint/2010/main" val="1337599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A247EE-C3D0-A1AC-5F3B-49225BA82B9F}"/>
              </a:ext>
            </a:extLst>
          </p:cNvPr>
          <p:cNvSpPr>
            <a:spLocks noGrp="1"/>
          </p:cNvSpPr>
          <p:nvPr>
            <p:ph type="title"/>
          </p:nvPr>
        </p:nvSpPr>
        <p:spPr>
          <a:xfrm>
            <a:off x="301451" y="365129"/>
            <a:ext cx="11052352" cy="609561"/>
          </a:xfrm>
          <a:solidFill>
            <a:schemeClr val="bg1"/>
          </a:solidFill>
        </p:spPr>
        <p:txBody>
          <a:bodyPr>
            <a:normAutofit fontScale="90000"/>
          </a:bodyPr>
          <a:lstStyle/>
          <a:p>
            <a:r>
              <a:rPr lang="fr-FR" sz="4000" dirty="0">
                <a:solidFill>
                  <a:srgbClr val="00B050"/>
                </a:solidFill>
                <a:latin typeface="+mn-lt"/>
              </a:rPr>
              <a:t>Des modes de vie qui évoluent</a:t>
            </a:r>
          </a:p>
        </p:txBody>
      </p:sp>
      <p:pic>
        <p:nvPicPr>
          <p:cNvPr id="6" name="Espace réservé du contenu 5">
            <a:extLst>
              <a:ext uri="{FF2B5EF4-FFF2-40B4-BE49-F238E27FC236}">
                <a16:creationId xmlns:a16="http://schemas.microsoft.com/office/drawing/2014/main" id="{AB64BB48-669F-ABB7-90FD-579A5C1F59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4139" y="1436914"/>
            <a:ext cx="8796142" cy="4920919"/>
          </a:xfrm>
        </p:spPr>
      </p:pic>
    </p:spTree>
    <p:extLst>
      <p:ext uri="{BB962C8B-B14F-4D97-AF65-F5344CB8AC3E}">
        <p14:creationId xmlns:p14="http://schemas.microsoft.com/office/powerpoint/2010/main" val="1465018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DF0685-CAD7-9AD0-0226-551EDFF9CAAB}"/>
              </a:ext>
            </a:extLst>
          </p:cNvPr>
          <p:cNvSpPr txBox="1">
            <a:spLocks noGrp="1"/>
          </p:cNvSpPr>
          <p:nvPr>
            <p:ph type="ctrTitle"/>
          </p:nvPr>
        </p:nvSpPr>
        <p:spPr>
          <a:xfrm>
            <a:off x="1403928" y="1041402"/>
            <a:ext cx="9624294" cy="2387598"/>
          </a:xfrm>
          <a:solidFill>
            <a:srgbClr val="00B050"/>
          </a:solidFill>
        </p:spPr>
        <p:txBody>
          <a:bodyPr>
            <a:noAutofit/>
          </a:bodyPr>
          <a:lstStyle/>
          <a:p>
            <a:pPr lvl="0"/>
            <a:r>
              <a:rPr lang="fr-FR" sz="7200" dirty="0">
                <a:latin typeface="+mn-lt"/>
              </a:rPr>
              <a:t>3. Les réponses et les impasses</a:t>
            </a:r>
          </a:p>
        </p:txBody>
      </p:sp>
      <p:sp>
        <p:nvSpPr>
          <p:cNvPr id="4" name="Titre 1">
            <a:extLst>
              <a:ext uri="{FF2B5EF4-FFF2-40B4-BE49-F238E27FC236}">
                <a16:creationId xmlns:a16="http://schemas.microsoft.com/office/drawing/2014/main" id="{E52AE6ED-34EE-4532-470D-C823A208BC65}"/>
              </a:ext>
            </a:extLst>
          </p:cNvPr>
          <p:cNvSpPr txBox="1">
            <a:spLocks noGrp="1"/>
          </p:cNvSpPr>
          <p:nvPr>
            <p:ph type="subTitle" idx="1"/>
          </p:nvPr>
        </p:nvSpPr>
        <p:spPr>
          <a:xfrm>
            <a:off x="327891" y="4160836"/>
            <a:ext cx="11536218" cy="1655762"/>
          </a:xfrm>
        </p:spPr>
        <p:txBody>
          <a:bodyPr anchorCtr="1"/>
          <a:lstStyle/>
          <a:p>
            <a:pPr lvl="0" algn="ctr"/>
            <a:r>
              <a:rPr lang="fr-FR" sz="4000" dirty="0"/>
              <a:t>Qu’impliquent les </a:t>
            </a:r>
            <a:r>
              <a:rPr lang="fr-FR" sz="4000"/>
              <a:t>3 principales </a:t>
            </a:r>
            <a:r>
              <a:rPr lang="fr-FR" sz="4000" dirty="0"/>
              <a:t>réponses suggérées à l’urgence écologique? </a:t>
            </a:r>
          </a:p>
        </p:txBody>
      </p:sp>
    </p:spTree>
    <p:extLst>
      <p:ext uri="{BB962C8B-B14F-4D97-AF65-F5344CB8AC3E}">
        <p14:creationId xmlns:p14="http://schemas.microsoft.com/office/powerpoint/2010/main" val="3964941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52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01896A-799F-29D7-4E04-E71B010F488B}"/>
              </a:ext>
            </a:extLst>
          </p:cNvPr>
          <p:cNvSpPr txBox="1">
            <a:spLocks noGrp="1"/>
          </p:cNvSpPr>
          <p:nvPr>
            <p:ph type="title"/>
          </p:nvPr>
        </p:nvSpPr>
        <p:spPr>
          <a:xfrm>
            <a:off x="838203" y="365129"/>
            <a:ext cx="10515600" cy="518793"/>
          </a:xfrm>
        </p:spPr>
        <p:txBody>
          <a:bodyPr>
            <a:noAutofit/>
          </a:bodyPr>
          <a:lstStyle/>
          <a:p>
            <a:pPr lvl="0"/>
            <a:r>
              <a:rPr lang="fr-FR" sz="4000" b="1" dirty="0">
                <a:solidFill>
                  <a:srgbClr val="00B050"/>
                </a:solidFill>
                <a:latin typeface="+mn-lt"/>
              </a:rPr>
              <a:t>1. Le techno-</a:t>
            </a:r>
            <a:r>
              <a:rPr lang="fr-FR" sz="4000" b="1" dirty="0" err="1">
                <a:solidFill>
                  <a:srgbClr val="00B050"/>
                </a:solidFill>
                <a:latin typeface="+mn-lt"/>
              </a:rPr>
              <a:t>solutionnisme</a:t>
            </a:r>
            <a:r>
              <a:rPr lang="fr-FR" sz="4000" b="1" dirty="0">
                <a:solidFill>
                  <a:srgbClr val="00B050"/>
                </a:solidFill>
                <a:latin typeface="+mn-lt"/>
              </a:rPr>
              <a:t> et la géo-ingénierie </a:t>
            </a:r>
          </a:p>
        </p:txBody>
      </p:sp>
      <p:pic>
        <p:nvPicPr>
          <p:cNvPr id="3" name="Espace réservé du contenu 4">
            <a:extLst>
              <a:ext uri="{FF2B5EF4-FFF2-40B4-BE49-F238E27FC236}">
                <a16:creationId xmlns:a16="http://schemas.microsoft.com/office/drawing/2014/main" id="{BAD2D0BC-8702-6B91-3CA0-E777C5B3F928}"/>
              </a:ext>
            </a:extLst>
          </p:cNvPr>
          <p:cNvPicPr>
            <a:picLocks noGrp="1" noChangeAspect="1"/>
          </p:cNvPicPr>
          <p:nvPr>
            <p:ph idx="1"/>
          </p:nvPr>
        </p:nvPicPr>
        <p:blipFill>
          <a:blip r:embed="rId3"/>
          <a:stretch>
            <a:fillRect/>
          </a:stretch>
        </p:blipFill>
        <p:spPr>
          <a:xfrm>
            <a:off x="2852050" y="1181103"/>
            <a:ext cx="6152622" cy="4351336"/>
          </a:xfrm>
        </p:spPr>
      </p:pic>
      <p:sp>
        <p:nvSpPr>
          <p:cNvPr id="4" name="ZoneTexte 5">
            <a:extLst>
              <a:ext uri="{FF2B5EF4-FFF2-40B4-BE49-F238E27FC236}">
                <a16:creationId xmlns:a16="http://schemas.microsoft.com/office/drawing/2014/main" id="{31FC542A-7899-A678-0C4F-D4472C3AC068}"/>
              </a:ext>
            </a:extLst>
          </p:cNvPr>
          <p:cNvSpPr txBox="1"/>
          <p:nvPr/>
        </p:nvSpPr>
        <p:spPr>
          <a:xfrm>
            <a:off x="335283" y="5593083"/>
            <a:ext cx="11315700"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Calibri"/>
                <a:hlinkClick r:id="rId4"/>
              </a:rPr>
              <a:t>Rapport REAGIR “Réflexion systémique sur les enjeux et méthodes de la géo-ingénierie de l'environnement”</a:t>
            </a:r>
            <a:r>
              <a:rPr lang="fr-FR" sz="1200" b="0" i="0" u="none" strike="noStrike" kern="1200" cap="none" spc="0" baseline="0">
                <a:solidFill>
                  <a:srgbClr val="000000"/>
                </a:solidFill>
                <a:uFillTx/>
                <a:latin typeface="Calibri"/>
              </a:rPr>
              <a:t> : https://anr.fr/fileadmin/documents/2016/Rapport-final-ARP-REAGIR-mai-2014.pdf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52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B78E2-BE41-B885-7605-C8E608CEB5E2}"/>
              </a:ext>
            </a:extLst>
          </p:cNvPr>
          <p:cNvSpPr txBox="1">
            <a:spLocks noGrp="1"/>
          </p:cNvSpPr>
          <p:nvPr>
            <p:ph type="title"/>
          </p:nvPr>
        </p:nvSpPr>
        <p:spPr/>
        <p:txBody>
          <a:bodyPr>
            <a:normAutofit/>
          </a:bodyPr>
          <a:lstStyle/>
          <a:p>
            <a:pPr lvl="0"/>
            <a:r>
              <a:rPr lang="fr-FR" sz="4000" b="1" dirty="0">
                <a:solidFill>
                  <a:srgbClr val="00B050"/>
                </a:solidFill>
                <a:latin typeface="+mn-lt"/>
              </a:rPr>
              <a:t>2. Transition et décarbonation</a:t>
            </a:r>
          </a:p>
        </p:txBody>
      </p:sp>
      <p:pic>
        <p:nvPicPr>
          <p:cNvPr id="3" name="Espace réservé du contenu 4">
            <a:extLst>
              <a:ext uri="{FF2B5EF4-FFF2-40B4-BE49-F238E27FC236}">
                <a16:creationId xmlns:a16="http://schemas.microsoft.com/office/drawing/2014/main" id="{C52ABC41-22E5-E276-D490-9868702DAFBD}"/>
              </a:ext>
            </a:extLst>
          </p:cNvPr>
          <p:cNvPicPr>
            <a:picLocks noGrp="1" noChangeAspect="1"/>
          </p:cNvPicPr>
          <p:nvPr>
            <p:ph idx="1"/>
          </p:nvPr>
        </p:nvPicPr>
        <p:blipFill>
          <a:blip r:embed="rId3"/>
          <a:stretch>
            <a:fillRect/>
          </a:stretch>
        </p:blipFill>
        <p:spPr>
          <a:xfrm>
            <a:off x="678183" y="2233138"/>
            <a:ext cx="4953862" cy="3280885"/>
          </a:xfrm>
        </p:spPr>
      </p:pic>
      <p:pic>
        <p:nvPicPr>
          <p:cNvPr id="4" name="Image 6">
            <a:extLst>
              <a:ext uri="{FF2B5EF4-FFF2-40B4-BE49-F238E27FC236}">
                <a16:creationId xmlns:a16="http://schemas.microsoft.com/office/drawing/2014/main" id="{D3297903-7158-BF55-B770-74EC2BCE72BF}"/>
              </a:ext>
            </a:extLst>
          </p:cNvPr>
          <p:cNvPicPr>
            <a:picLocks noChangeAspect="1"/>
          </p:cNvPicPr>
          <p:nvPr/>
        </p:nvPicPr>
        <p:blipFill>
          <a:blip r:embed="rId4"/>
          <a:stretch>
            <a:fillRect/>
          </a:stretch>
        </p:blipFill>
        <p:spPr>
          <a:xfrm>
            <a:off x="5632045" y="2233138"/>
            <a:ext cx="5846380" cy="3280885"/>
          </a:xfrm>
          <a:prstGeom prst="rect">
            <a:avLst/>
          </a:prstGeom>
          <a:noFill/>
          <a:ln cap="flat">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220">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36623EE-4179-9332-55FC-12AB031F25C7}"/>
              </a:ext>
            </a:extLst>
          </p:cNvPr>
          <p:cNvSpPr txBox="1">
            <a:spLocks noGrp="1"/>
          </p:cNvSpPr>
          <p:nvPr>
            <p:ph type="body" idx="4294967295"/>
          </p:nvPr>
        </p:nvSpPr>
        <p:spPr>
          <a:xfrm>
            <a:off x="1055683" y="2168527"/>
            <a:ext cx="4500557" cy="3241621"/>
          </a:xfrm>
        </p:spPr>
        <p:txBody>
          <a:bodyPr lIns="91421" tIns="45701" rIns="91421" bIns="45701" anchor="ctr" anchorCtr="1">
            <a:noAutofit/>
          </a:bodyPr>
          <a:lstStyle/>
          <a:p>
            <a:endParaRPr lang="fr-FR"/>
          </a:p>
        </p:txBody>
      </p:sp>
      <p:sp>
        <p:nvSpPr>
          <p:cNvPr id="3" name="Espace réservé du texte 2">
            <a:extLst>
              <a:ext uri="{FF2B5EF4-FFF2-40B4-BE49-F238E27FC236}">
                <a16:creationId xmlns:a16="http://schemas.microsoft.com/office/drawing/2014/main" id="{EA038A21-87E2-8468-ACF0-58EA73E8D385}"/>
              </a:ext>
            </a:extLst>
          </p:cNvPr>
          <p:cNvSpPr txBox="1">
            <a:spLocks noGrp="1"/>
          </p:cNvSpPr>
          <p:nvPr>
            <p:ph type="body" idx="4294967295"/>
          </p:nvPr>
        </p:nvSpPr>
        <p:spPr>
          <a:xfrm>
            <a:off x="6635745" y="2168115"/>
            <a:ext cx="4500567" cy="3242087"/>
          </a:xfrm>
        </p:spPr>
        <p:txBody>
          <a:bodyPr lIns="91421" tIns="45701" rIns="91421" bIns="45701" anchor="ctr" anchorCtr="1">
            <a:noAutofit/>
          </a:bodyPr>
          <a:lstStyle/>
          <a:p>
            <a:endParaRPr lang="fr-FR"/>
          </a:p>
        </p:txBody>
      </p:sp>
      <p:sp>
        <p:nvSpPr>
          <p:cNvPr id="5" name="Espace réservé du texte 4">
            <a:extLst>
              <a:ext uri="{FF2B5EF4-FFF2-40B4-BE49-F238E27FC236}">
                <a16:creationId xmlns:a16="http://schemas.microsoft.com/office/drawing/2014/main" id="{2E4A62B0-0FE5-5759-2DA3-49991F73176D}"/>
              </a:ext>
            </a:extLst>
          </p:cNvPr>
          <p:cNvSpPr txBox="1">
            <a:spLocks noGrp="1"/>
          </p:cNvSpPr>
          <p:nvPr>
            <p:ph type="body" idx="4294967295"/>
          </p:nvPr>
        </p:nvSpPr>
        <p:spPr>
          <a:xfrm>
            <a:off x="695328" y="5772470"/>
            <a:ext cx="3060697" cy="358773"/>
          </a:xfrm>
        </p:spPr>
        <p:txBody>
          <a:bodyPr lIns="0" tIns="0" rIns="0" bIns="0" anchor="b">
            <a:noAutofit/>
          </a:bodyPr>
          <a:lstStyle/>
          <a:p>
            <a:endParaRPr lang="fr-FR"/>
          </a:p>
        </p:txBody>
      </p:sp>
      <p:sp>
        <p:nvSpPr>
          <p:cNvPr id="6" name="Espace réservé du texte 5">
            <a:extLst>
              <a:ext uri="{FF2B5EF4-FFF2-40B4-BE49-F238E27FC236}">
                <a16:creationId xmlns:a16="http://schemas.microsoft.com/office/drawing/2014/main" id="{A91C9F56-7CD2-A0D8-D034-2917F738D124}"/>
              </a:ext>
            </a:extLst>
          </p:cNvPr>
          <p:cNvSpPr txBox="1">
            <a:spLocks noGrp="1"/>
          </p:cNvSpPr>
          <p:nvPr>
            <p:ph type="body" idx="4294967295"/>
          </p:nvPr>
        </p:nvSpPr>
        <p:spPr>
          <a:xfrm>
            <a:off x="6275390" y="5770558"/>
            <a:ext cx="3060697" cy="358773"/>
          </a:xfrm>
        </p:spPr>
        <p:txBody>
          <a:bodyPr lIns="0" tIns="0" rIns="0" bIns="0" anchor="b">
            <a:noAutofit/>
          </a:bodyPr>
          <a:lstStyle/>
          <a:p>
            <a:endParaRPr lang="fr-FR"/>
          </a:p>
        </p:txBody>
      </p:sp>
      <p:sp>
        <p:nvSpPr>
          <p:cNvPr id="7" name="Espace réservé du numéro de diapositive 6">
            <a:extLst>
              <a:ext uri="{FF2B5EF4-FFF2-40B4-BE49-F238E27FC236}">
                <a16:creationId xmlns:a16="http://schemas.microsoft.com/office/drawing/2014/main" id="{74BE7787-B7DD-F042-6148-49CD7D8DE35E}"/>
              </a:ext>
            </a:extLst>
          </p:cNvPr>
          <p:cNvSpPr txBox="1"/>
          <p:nvPr/>
        </p:nvSpPr>
        <p:spPr>
          <a:xfrm>
            <a:off x="9046369" y="6489697"/>
            <a:ext cx="2450308" cy="368302"/>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8EA668E-FBA0-4C89-801C-D3A4EAE9F81A}" type="slidenum">
              <a:t>34</a:t>
            </a:fld>
            <a:endParaRPr lang="fr-FR" sz="1200" b="0" i="0" u="none" strike="noStrike" kern="1200" cap="none" spc="0" baseline="0">
              <a:solidFill>
                <a:srgbClr val="898989"/>
              </a:solidFill>
              <a:uFillTx/>
              <a:latin typeface="Calibri"/>
            </a:endParaRPr>
          </a:p>
        </p:txBody>
      </p:sp>
      <p:pic>
        <p:nvPicPr>
          <p:cNvPr id="8" name="Image 7">
            <a:extLst>
              <a:ext uri="{FF2B5EF4-FFF2-40B4-BE49-F238E27FC236}">
                <a16:creationId xmlns:a16="http://schemas.microsoft.com/office/drawing/2014/main" id="{74687E38-BB4B-777C-A75A-A91F2ADB7CBA}"/>
              </a:ext>
            </a:extLst>
          </p:cNvPr>
          <p:cNvPicPr>
            <a:picLocks noChangeAspect="1"/>
          </p:cNvPicPr>
          <p:nvPr/>
        </p:nvPicPr>
        <p:blipFill rotWithShape="1">
          <a:blip r:embed="rId3"/>
          <a:srcRect t="9700"/>
          <a:stretch/>
        </p:blipFill>
        <p:spPr>
          <a:xfrm>
            <a:off x="847721" y="1690688"/>
            <a:ext cx="10478959" cy="4757038"/>
          </a:xfrm>
          <a:prstGeom prst="rect">
            <a:avLst/>
          </a:prstGeom>
          <a:noFill/>
          <a:ln cap="flat">
            <a:noFill/>
          </a:ln>
        </p:spPr>
      </p:pic>
      <p:sp>
        <p:nvSpPr>
          <p:cNvPr id="9" name="ZoneTexte 8">
            <a:extLst>
              <a:ext uri="{FF2B5EF4-FFF2-40B4-BE49-F238E27FC236}">
                <a16:creationId xmlns:a16="http://schemas.microsoft.com/office/drawing/2014/main" id="{A2228887-2AC4-7B81-75D1-ED18F10A10CF}"/>
              </a:ext>
            </a:extLst>
          </p:cNvPr>
          <p:cNvSpPr txBox="1"/>
          <p:nvPr/>
        </p:nvSpPr>
        <p:spPr>
          <a:xfrm>
            <a:off x="4752749" y="3374090"/>
            <a:ext cx="752130"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Calibri"/>
              </a:rPr>
              <a:t>+4%/an </a:t>
            </a:r>
          </a:p>
        </p:txBody>
      </p:sp>
      <p:sp>
        <p:nvSpPr>
          <p:cNvPr id="10" name="Rectangle 9">
            <a:extLst>
              <a:ext uri="{FF2B5EF4-FFF2-40B4-BE49-F238E27FC236}">
                <a16:creationId xmlns:a16="http://schemas.microsoft.com/office/drawing/2014/main" id="{A66F6AB4-153D-5D3F-6D37-87EBC4F5BA61}"/>
              </a:ext>
            </a:extLst>
          </p:cNvPr>
          <p:cNvSpPr/>
          <p:nvPr/>
        </p:nvSpPr>
        <p:spPr>
          <a:xfrm>
            <a:off x="6259680" y="1872444"/>
            <a:ext cx="752130" cy="276999"/>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Calibri"/>
              </a:rPr>
              <a:t>+8%/an </a:t>
            </a:r>
          </a:p>
        </p:txBody>
      </p:sp>
      <p:sp>
        <p:nvSpPr>
          <p:cNvPr id="11" name="ZoneTexte 10">
            <a:extLst>
              <a:ext uri="{FF2B5EF4-FFF2-40B4-BE49-F238E27FC236}">
                <a16:creationId xmlns:a16="http://schemas.microsoft.com/office/drawing/2014/main" id="{34FD8DB0-6260-A39A-D319-8D06AABA9BCC}"/>
              </a:ext>
            </a:extLst>
          </p:cNvPr>
          <p:cNvSpPr txBox="1"/>
          <p:nvPr/>
        </p:nvSpPr>
        <p:spPr>
          <a:xfrm>
            <a:off x="6635745" y="6007050"/>
            <a:ext cx="2547939"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alibri"/>
              </a:rPr>
              <a:t>Trajectoire Net Zéro carbone</a:t>
            </a:r>
          </a:p>
        </p:txBody>
      </p:sp>
      <p:sp>
        <p:nvSpPr>
          <p:cNvPr id="12" name="ZoneTexte 11">
            <a:extLst>
              <a:ext uri="{FF2B5EF4-FFF2-40B4-BE49-F238E27FC236}">
                <a16:creationId xmlns:a16="http://schemas.microsoft.com/office/drawing/2014/main" id="{D24EC05C-537F-39D7-64EC-64F7F5B436D5}"/>
              </a:ext>
            </a:extLst>
          </p:cNvPr>
          <p:cNvSpPr txBox="1"/>
          <p:nvPr/>
        </p:nvSpPr>
        <p:spPr>
          <a:xfrm>
            <a:off x="4233918" y="6007050"/>
            <a:ext cx="2323069"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alibri"/>
              </a:rPr>
              <a:t>Trajectoire accord de Paris</a:t>
            </a:r>
          </a:p>
        </p:txBody>
      </p:sp>
      <p:sp>
        <p:nvSpPr>
          <p:cNvPr id="13" name="Titre 13">
            <a:extLst>
              <a:ext uri="{FF2B5EF4-FFF2-40B4-BE49-F238E27FC236}">
                <a16:creationId xmlns:a16="http://schemas.microsoft.com/office/drawing/2014/main" id="{F4556427-1BB3-FF83-71B3-86C947A2DD37}"/>
              </a:ext>
            </a:extLst>
          </p:cNvPr>
          <p:cNvSpPr txBox="1">
            <a:spLocks noGrp="1"/>
          </p:cNvSpPr>
          <p:nvPr>
            <p:ph type="title"/>
          </p:nvPr>
        </p:nvSpPr>
        <p:spPr>
          <a:xfrm>
            <a:off x="695328" y="217901"/>
            <a:ext cx="10801350" cy="719998"/>
          </a:xfrm>
          <a:prstGeom prst="rect">
            <a:avLst/>
          </a:prstGeom>
          <a:noFill/>
          <a:ln>
            <a:noFill/>
          </a:ln>
        </p:spPr>
        <p:txBody>
          <a:bodyPr vert="horz" wrap="square" lIns="91440" tIns="45720" rIns="91440" bIns="45720" anchor="ctr" anchorCtr="0" compatLnSpc="1">
            <a:normAutofit/>
          </a:bodyPr>
          <a:lstStyle/>
          <a:p>
            <a:pPr lvl="0"/>
            <a:r>
              <a:rPr lang="fr-FR" dirty="0">
                <a:solidFill>
                  <a:srgbClr val="FFFFFF"/>
                </a:solidFill>
              </a:rPr>
              <a:t>Métaux</a:t>
            </a:r>
          </a:p>
        </p:txBody>
      </p:sp>
      <p:sp>
        <p:nvSpPr>
          <p:cNvPr id="14" name="Ellipse 14">
            <a:extLst>
              <a:ext uri="{FF2B5EF4-FFF2-40B4-BE49-F238E27FC236}">
                <a16:creationId xmlns:a16="http://schemas.microsoft.com/office/drawing/2014/main" id="{56BC59B5-325E-92D0-6505-0F7903BC73D1}"/>
              </a:ext>
            </a:extLst>
          </p:cNvPr>
          <p:cNvSpPr/>
          <p:nvPr/>
        </p:nvSpPr>
        <p:spPr>
          <a:xfrm>
            <a:off x="11897724" y="6532830"/>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5" name="Google Shape;179;p7">
            <a:extLst>
              <a:ext uri="{FF2B5EF4-FFF2-40B4-BE49-F238E27FC236}">
                <a16:creationId xmlns:a16="http://schemas.microsoft.com/office/drawing/2014/main" id="{B1427986-2B03-12F0-C97F-1E0F02F5844B}"/>
              </a:ext>
            </a:extLst>
          </p:cNvPr>
          <p:cNvSpPr txBox="1"/>
          <p:nvPr/>
        </p:nvSpPr>
        <p:spPr>
          <a:xfrm>
            <a:off x="0" y="6489697"/>
            <a:ext cx="4803580" cy="368302"/>
          </a:xfrm>
          <a:prstGeom prst="rect">
            <a:avLst/>
          </a:prstGeom>
          <a:noFill/>
          <a:ln cap="flat">
            <a:noFill/>
          </a:ln>
        </p:spPr>
        <p:txBody>
          <a:bodyPr vert="horz" wrap="square" lIns="91421" tIns="45701" rIns="91421" bIns="45701" anchor="ctr" anchorCtr="0" compatLnSpc="1">
            <a:noAutofit/>
          </a:bodyPr>
          <a:lstStyle/>
          <a:p>
            <a:pPr marL="625477"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Calibri"/>
              </a:rPr>
              <a:t>The Shifters – </a:t>
            </a:r>
            <a:r>
              <a:rPr lang="fr-FR" sz="1000" b="0" i="1" u="none" strike="noStrike" kern="1200" cap="none" spc="0" baseline="0">
                <a:solidFill>
                  <a:srgbClr val="FFFFFF"/>
                </a:solidFill>
                <a:uFillTx/>
                <a:latin typeface="Calibri"/>
              </a:rPr>
              <a:t>Teach The Shift! – Conférence  pour les Lycées</a:t>
            </a:r>
          </a:p>
        </p:txBody>
      </p:sp>
      <p:sp>
        <p:nvSpPr>
          <p:cNvPr id="16" name="Ellipse 16">
            <a:extLst>
              <a:ext uri="{FF2B5EF4-FFF2-40B4-BE49-F238E27FC236}">
                <a16:creationId xmlns:a16="http://schemas.microsoft.com/office/drawing/2014/main" id="{0D859E8F-C8FC-B348-A7BD-09984B0062C2}"/>
              </a:ext>
            </a:extLst>
          </p:cNvPr>
          <p:cNvSpPr/>
          <p:nvPr/>
        </p:nvSpPr>
        <p:spPr>
          <a:xfrm>
            <a:off x="11897724" y="104104"/>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5B9BD5"/>
          </a:solidFill>
          <a:ln w="12701" cap="flat">
            <a:solidFill>
              <a:srgbClr val="41719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7" name="Titre 1">
            <a:extLst>
              <a:ext uri="{FF2B5EF4-FFF2-40B4-BE49-F238E27FC236}">
                <a16:creationId xmlns:a16="http://schemas.microsoft.com/office/drawing/2014/main" id="{AB438529-CB7A-1CB6-E168-B8E0603F11FA}"/>
              </a:ext>
            </a:extLst>
          </p:cNvPr>
          <p:cNvSpPr txBox="1">
            <a:spLocks/>
          </p:cNvSpPr>
          <p:nvPr/>
        </p:nvSpPr>
        <p:spPr>
          <a:xfrm>
            <a:off x="838203" y="365129"/>
            <a:ext cx="10515600" cy="1325559"/>
          </a:xfrm>
          <a:prstGeom prst="rect">
            <a:avLst/>
          </a:prstGeom>
        </p:spPr>
        <p:txBody>
          <a:bodyPr>
            <a:normAutofit/>
          </a:bodyPr>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r>
              <a:rPr lang="fr-FR" sz="4000" dirty="0">
                <a:solidFill>
                  <a:srgbClr val="00B050"/>
                </a:solidFill>
                <a:latin typeface="+mn-lt"/>
              </a:rPr>
              <a:t>L’accroissement de la demande en métaux pour l’électrification</a:t>
            </a: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name="Slide21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0AD0A-95DC-2045-1768-275F44AC3003}"/>
              </a:ext>
            </a:extLst>
          </p:cNvPr>
          <p:cNvSpPr txBox="1">
            <a:spLocks noGrp="1"/>
          </p:cNvSpPr>
          <p:nvPr>
            <p:ph type="title"/>
          </p:nvPr>
        </p:nvSpPr>
        <p:spPr>
          <a:xfrm>
            <a:off x="695325" y="380885"/>
            <a:ext cx="10801350" cy="719998"/>
          </a:xfrm>
        </p:spPr>
        <p:txBody>
          <a:bodyPr>
            <a:normAutofit/>
          </a:bodyPr>
          <a:lstStyle/>
          <a:p>
            <a:pPr lvl="0"/>
            <a:r>
              <a:rPr lang="fr-FR" sz="4000" dirty="0">
                <a:solidFill>
                  <a:srgbClr val="00B050"/>
                </a:solidFill>
                <a:latin typeface="+mn-lt"/>
              </a:rPr>
              <a:t>Où se trouvent les métaux? </a:t>
            </a:r>
          </a:p>
        </p:txBody>
      </p:sp>
      <p:pic>
        <p:nvPicPr>
          <p:cNvPr id="3" name="Image 4">
            <a:extLst>
              <a:ext uri="{FF2B5EF4-FFF2-40B4-BE49-F238E27FC236}">
                <a16:creationId xmlns:a16="http://schemas.microsoft.com/office/drawing/2014/main" id="{9C17FE2B-7376-E2B7-638A-2DED00217A88}"/>
              </a:ext>
            </a:extLst>
          </p:cNvPr>
          <p:cNvPicPr>
            <a:picLocks noChangeAspect="1"/>
          </p:cNvPicPr>
          <p:nvPr/>
        </p:nvPicPr>
        <p:blipFill>
          <a:blip r:embed="rId3"/>
          <a:stretch>
            <a:fillRect/>
          </a:stretch>
        </p:blipFill>
        <p:spPr>
          <a:xfrm>
            <a:off x="801252" y="1233425"/>
            <a:ext cx="10348529" cy="5243690"/>
          </a:xfrm>
          <a:prstGeom prst="rect">
            <a:avLst/>
          </a:prstGeom>
          <a:noFill/>
          <a:ln cap="flat">
            <a:noFill/>
          </a:ln>
        </p:spPr>
      </p:pic>
      <p:sp>
        <p:nvSpPr>
          <p:cNvPr id="4" name="Espace réservé du numéro de diapositive 3">
            <a:extLst>
              <a:ext uri="{FF2B5EF4-FFF2-40B4-BE49-F238E27FC236}">
                <a16:creationId xmlns:a16="http://schemas.microsoft.com/office/drawing/2014/main" id="{C9DA9778-694B-8AE1-0737-E2ABBAD84972}"/>
              </a:ext>
            </a:extLst>
          </p:cNvPr>
          <p:cNvSpPr txBox="1"/>
          <p:nvPr/>
        </p:nvSpPr>
        <p:spPr>
          <a:xfrm>
            <a:off x="9046369" y="6489697"/>
            <a:ext cx="2450308" cy="368302"/>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3E1591-BBE7-4CEC-85D8-90D85EBE0E01}" type="slidenum">
              <a:t>35</a:t>
            </a:fld>
            <a:endParaRPr lang="fr-FR" sz="1200" b="0" i="0" u="none" strike="noStrike" kern="1200" cap="none" spc="0" baseline="0">
              <a:solidFill>
                <a:srgbClr val="898989"/>
              </a:solidFill>
              <a:uFillTx/>
              <a:latin typeface="Calibri"/>
            </a:endParaRPr>
          </a:p>
        </p:txBody>
      </p:sp>
      <p:sp>
        <p:nvSpPr>
          <p:cNvPr id="5" name="Ellipse 7">
            <a:extLst>
              <a:ext uri="{FF2B5EF4-FFF2-40B4-BE49-F238E27FC236}">
                <a16:creationId xmlns:a16="http://schemas.microsoft.com/office/drawing/2014/main" id="{0D6FB285-2621-5A2D-7591-C4B84DD076DF}"/>
              </a:ext>
            </a:extLst>
          </p:cNvPr>
          <p:cNvSpPr/>
          <p:nvPr/>
        </p:nvSpPr>
        <p:spPr>
          <a:xfrm>
            <a:off x="11897724" y="6532830"/>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ED7D31"/>
          </a:solidFill>
          <a:ln w="12701" cap="flat">
            <a:solidFill>
              <a:srgbClr val="AE5A2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 name="Google Shape;179;p7">
            <a:extLst>
              <a:ext uri="{FF2B5EF4-FFF2-40B4-BE49-F238E27FC236}">
                <a16:creationId xmlns:a16="http://schemas.microsoft.com/office/drawing/2014/main" id="{A3C4F8D9-8FF8-1A9C-32F1-B7507D3F0797}"/>
              </a:ext>
            </a:extLst>
          </p:cNvPr>
          <p:cNvSpPr txBox="1"/>
          <p:nvPr/>
        </p:nvSpPr>
        <p:spPr>
          <a:xfrm>
            <a:off x="0" y="6489697"/>
            <a:ext cx="4803580" cy="368302"/>
          </a:xfrm>
          <a:prstGeom prst="rect">
            <a:avLst/>
          </a:prstGeom>
          <a:noFill/>
          <a:ln cap="flat">
            <a:noFill/>
          </a:ln>
        </p:spPr>
        <p:txBody>
          <a:bodyPr vert="horz" wrap="square" lIns="91421" tIns="45701" rIns="91421" bIns="45701" anchor="ctr" anchorCtr="0" compatLnSpc="1">
            <a:noAutofit/>
          </a:bodyPr>
          <a:lstStyle/>
          <a:p>
            <a:pPr marL="625477"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Calibri"/>
              </a:rPr>
              <a:t>The Shifters – </a:t>
            </a:r>
            <a:r>
              <a:rPr lang="fr-FR" sz="1000" b="0" i="1" u="none" strike="noStrike" kern="1200" cap="none" spc="0" baseline="0">
                <a:solidFill>
                  <a:srgbClr val="FFFFFF"/>
                </a:solidFill>
                <a:uFillTx/>
                <a:latin typeface="Calibri"/>
              </a:rPr>
              <a:t>Teach The Shift! – Conférence  pour les Lycées</a:t>
            </a:r>
          </a:p>
        </p:txBody>
      </p:sp>
      <p:sp>
        <p:nvSpPr>
          <p:cNvPr id="7" name="Ellipse 9">
            <a:extLst>
              <a:ext uri="{FF2B5EF4-FFF2-40B4-BE49-F238E27FC236}">
                <a16:creationId xmlns:a16="http://schemas.microsoft.com/office/drawing/2014/main" id="{76A5DC83-28AD-69CC-48CA-5A426413F6D8}"/>
              </a:ext>
            </a:extLst>
          </p:cNvPr>
          <p:cNvSpPr/>
          <p:nvPr/>
        </p:nvSpPr>
        <p:spPr>
          <a:xfrm>
            <a:off x="11897724" y="104104"/>
            <a:ext cx="211016" cy="22106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5B9BD5"/>
          </a:solidFill>
          <a:ln w="12701" cap="flat">
            <a:solidFill>
              <a:srgbClr val="41719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name="Slide49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72A94D-6F0A-4BBB-B0C3-0630628866E6}"/>
              </a:ext>
            </a:extLst>
          </p:cNvPr>
          <p:cNvSpPr txBox="1">
            <a:spLocks noGrp="1"/>
          </p:cNvSpPr>
          <p:nvPr>
            <p:ph type="title"/>
          </p:nvPr>
        </p:nvSpPr>
        <p:spPr/>
        <p:txBody>
          <a:bodyPr/>
          <a:lstStyle/>
          <a:p>
            <a:pPr lvl="0"/>
            <a:r>
              <a:rPr lang="fr-FR" sz="2400" b="1">
                <a:solidFill>
                  <a:srgbClr val="FFFFFF"/>
                </a:solidFill>
                <a:latin typeface="Arial" pitchFamily="34"/>
                <a:cs typeface="Arial" pitchFamily="34"/>
              </a:rPr>
              <a:t>Métaux</a:t>
            </a:r>
            <a:endParaRPr lang="fr-FR"/>
          </a:p>
        </p:txBody>
      </p:sp>
      <p:pic>
        <p:nvPicPr>
          <p:cNvPr id="3" name="Image 14">
            <a:extLst>
              <a:ext uri="{FF2B5EF4-FFF2-40B4-BE49-F238E27FC236}">
                <a16:creationId xmlns:a16="http://schemas.microsoft.com/office/drawing/2014/main" id="{02CC3745-5CE2-940D-6AE8-82F620F20FB6}"/>
              </a:ext>
            </a:extLst>
          </p:cNvPr>
          <p:cNvPicPr>
            <a:picLocks noChangeAspect="1"/>
          </p:cNvPicPr>
          <p:nvPr/>
        </p:nvPicPr>
        <p:blipFill>
          <a:blip r:embed="rId3"/>
          <a:stretch>
            <a:fillRect/>
          </a:stretch>
        </p:blipFill>
        <p:spPr>
          <a:xfrm>
            <a:off x="0" y="6437"/>
            <a:ext cx="8104080" cy="6483260"/>
          </a:xfrm>
          <a:prstGeom prst="rect">
            <a:avLst/>
          </a:prstGeom>
          <a:noFill/>
          <a:ln cap="flat">
            <a:noFill/>
          </a:ln>
        </p:spPr>
      </p:pic>
      <p:pic>
        <p:nvPicPr>
          <p:cNvPr id="5" name="Image 6">
            <a:extLst>
              <a:ext uri="{FF2B5EF4-FFF2-40B4-BE49-F238E27FC236}">
                <a16:creationId xmlns:a16="http://schemas.microsoft.com/office/drawing/2014/main" id="{552F678E-6960-7DC4-82F4-14F3157FF409}"/>
              </a:ext>
            </a:extLst>
          </p:cNvPr>
          <p:cNvPicPr>
            <a:picLocks noChangeAspect="1"/>
          </p:cNvPicPr>
          <p:nvPr/>
        </p:nvPicPr>
        <p:blipFill>
          <a:blip r:embed="rId4"/>
          <a:stretch>
            <a:fillRect/>
          </a:stretch>
        </p:blipFill>
        <p:spPr>
          <a:xfrm>
            <a:off x="8387013" y="4339742"/>
            <a:ext cx="3593966" cy="2021610"/>
          </a:xfrm>
          <a:prstGeom prst="rect">
            <a:avLst/>
          </a:prstGeom>
          <a:noFill/>
          <a:ln cap="flat">
            <a:noFill/>
          </a:ln>
        </p:spPr>
      </p:pic>
      <p:pic>
        <p:nvPicPr>
          <p:cNvPr id="7" name="Image 8">
            <a:extLst>
              <a:ext uri="{FF2B5EF4-FFF2-40B4-BE49-F238E27FC236}">
                <a16:creationId xmlns:a16="http://schemas.microsoft.com/office/drawing/2014/main" id="{B8AA10D1-BD70-6942-37E2-049AB68DDE73}"/>
              </a:ext>
            </a:extLst>
          </p:cNvPr>
          <p:cNvPicPr>
            <a:picLocks noChangeAspect="1"/>
          </p:cNvPicPr>
          <p:nvPr/>
        </p:nvPicPr>
        <p:blipFill>
          <a:blip r:embed="rId5"/>
          <a:stretch>
            <a:fillRect/>
          </a:stretch>
        </p:blipFill>
        <p:spPr>
          <a:xfrm>
            <a:off x="8384225" y="2134182"/>
            <a:ext cx="3589385" cy="2021610"/>
          </a:xfrm>
          <a:prstGeom prst="rect">
            <a:avLst/>
          </a:prstGeom>
          <a:noFill/>
          <a:ln cap="flat">
            <a:noFill/>
          </a:ln>
        </p:spPr>
      </p:pic>
      <p:sp>
        <p:nvSpPr>
          <p:cNvPr id="8" name="Rectangle 11">
            <a:extLst>
              <a:ext uri="{FF2B5EF4-FFF2-40B4-BE49-F238E27FC236}">
                <a16:creationId xmlns:a16="http://schemas.microsoft.com/office/drawing/2014/main" id="{AF12EFD5-3C90-7582-FB9E-7E3A501F7D43}"/>
              </a:ext>
            </a:extLst>
          </p:cNvPr>
          <p:cNvSpPr/>
          <p:nvPr/>
        </p:nvSpPr>
        <p:spPr>
          <a:xfrm>
            <a:off x="0" y="6061905"/>
            <a:ext cx="6413153" cy="307777"/>
          </a:xfrm>
          <a:prstGeom prst="rect">
            <a:avLst/>
          </a:prstGeom>
          <a:solidFill>
            <a:srgbClr val="FFC000"/>
          </a:solidFill>
          <a:ln w="19046" cap="flat">
            <a:solidFill>
              <a:srgbClr val="FFFFFF"/>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FFFFFF"/>
                </a:solidFill>
                <a:uFillTx/>
                <a:latin typeface="Calibri"/>
              </a:rPr>
              <a:t>Extraction annuelle de cuivre 2018 : 20  000 000 t / an</a:t>
            </a:r>
          </a:p>
        </p:txBody>
      </p:sp>
      <p:sp>
        <p:nvSpPr>
          <p:cNvPr id="9" name="Rectangle 13">
            <a:extLst>
              <a:ext uri="{FF2B5EF4-FFF2-40B4-BE49-F238E27FC236}">
                <a16:creationId xmlns:a16="http://schemas.microsoft.com/office/drawing/2014/main" id="{97234A57-B7F9-F50C-2A72-9B78C0052D27}"/>
              </a:ext>
            </a:extLst>
          </p:cNvPr>
          <p:cNvSpPr/>
          <p:nvPr/>
        </p:nvSpPr>
        <p:spPr>
          <a:xfrm>
            <a:off x="0" y="6489697"/>
            <a:ext cx="2444904" cy="307777"/>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FFFFFF"/>
                </a:solidFill>
                <a:uFillTx/>
                <a:latin typeface="Calibri"/>
              </a:rPr>
              <a:t>© Copyright - Dillon Marsh</a:t>
            </a:r>
          </a:p>
        </p:txBody>
      </p:sp>
      <p:sp>
        <p:nvSpPr>
          <p:cNvPr id="10" name="Rectangle 12">
            <a:extLst>
              <a:ext uri="{FF2B5EF4-FFF2-40B4-BE49-F238E27FC236}">
                <a16:creationId xmlns:a16="http://schemas.microsoft.com/office/drawing/2014/main" id="{1E4C7555-F6D1-A4EC-114C-AB20CB890DD4}"/>
              </a:ext>
            </a:extLst>
          </p:cNvPr>
          <p:cNvSpPr/>
          <p:nvPr/>
        </p:nvSpPr>
        <p:spPr>
          <a:xfrm>
            <a:off x="-5504" y="5595277"/>
            <a:ext cx="6418658" cy="307777"/>
          </a:xfrm>
          <a:prstGeom prst="rect">
            <a:avLst/>
          </a:prstGeom>
          <a:solidFill>
            <a:srgbClr val="ED7D31"/>
          </a:solidFill>
          <a:ln w="19046" cap="flat">
            <a:solidFill>
              <a:srgbClr val="FFFFFF"/>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FFFFFF"/>
                </a:solidFill>
                <a:uFillTx/>
                <a:latin typeface="Calibri"/>
              </a:rPr>
              <a:t>Mine de Palabora  		        4 100 000 t de cuivre</a:t>
            </a:r>
          </a:p>
        </p:txBody>
      </p:sp>
      <p:sp>
        <p:nvSpPr>
          <p:cNvPr id="13" name="ZoneTexte 12">
            <a:extLst>
              <a:ext uri="{FF2B5EF4-FFF2-40B4-BE49-F238E27FC236}">
                <a16:creationId xmlns:a16="http://schemas.microsoft.com/office/drawing/2014/main" id="{7703C60B-F01C-B16A-0FD7-D34F59EDB72C}"/>
              </a:ext>
            </a:extLst>
          </p:cNvPr>
          <p:cNvSpPr txBox="1"/>
          <p:nvPr/>
        </p:nvSpPr>
        <p:spPr>
          <a:xfrm>
            <a:off x="-5504" y="5107826"/>
            <a:ext cx="5146665" cy="369332"/>
          </a:xfrm>
          <a:prstGeom prst="rect">
            <a:avLst/>
          </a:prstGeom>
          <a:solidFill>
            <a:schemeClr val="bg1"/>
          </a:solidFill>
        </p:spPr>
        <p:txBody>
          <a:bodyPr wrap="none" rtlCol="0">
            <a:spAutoFit/>
          </a:bodyPr>
          <a:lstStyle/>
          <a:p>
            <a:r>
              <a:rPr lang="fr-FR" dirty="0"/>
              <a:t>Photomontage de Dillon Marsh, For </a:t>
            </a:r>
            <a:r>
              <a:rPr lang="fr-FR" dirty="0" err="1"/>
              <a:t>What</a:t>
            </a:r>
            <a:r>
              <a:rPr lang="fr-FR" dirty="0"/>
              <a:t> </a:t>
            </a:r>
            <a:r>
              <a:rPr lang="fr-FR" dirty="0" err="1"/>
              <a:t>It’s</a:t>
            </a:r>
            <a:r>
              <a:rPr lang="fr-FR" dirty="0"/>
              <a:t> </a:t>
            </a:r>
            <a:r>
              <a:rPr lang="fr-FR" dirty="0" err="1"/>
              <a:t>worth</a:t>
            </a:r>
            <a:r>
              <a:rPr lang="fr-FR" dirty="0"/>
              <a:t>?</a:t>
            </a:r>
          </a:p>
        </p:txBody>
      </p:sp>
      <p:sp>
        <p:nvSpPr>
          <p:cNvPr id="14" name="ZoneTexte 13">
            <a:extLst>
              <a:ext uri="{FF2B5EF4-FFF2-40B4-BE49-F238E27FC236}">
                <a16:creationId xmlns:a16="http://schemas.microsoft.com/office/drawing/2014/main" id="{04301482-A553-0412-E376-164A5A551527}"/>
              </a:ext>
            </a:extLst>
          </p:cNvPr>
          <p:cNvSpPr txBox="1"/>
          <p:nvPr/>
        </p:nvSpPr>
        <p:spPr>
          <a:xfrm>
            <a:off x="8384224" y="195190"/>
            <a:ext cx="3589385" cy="1938992"/>
          </a:xfrm>
          <a:prstGeom prst="rect">
            <a:avLst/>
          </a:prstGeom>
          <a:noFill/>
        </p:spPr>
        <p:txBody>
          <a:bodyPr wrap="square" rtlCol="0">
            <a:spAutoFit/>
          </a:bodyPr>
          <a:lstStyle/>
          <a:p>
            <a:r>
              <a:rPr lang="fr-FR" sz="4000" dirty="0">
                <a:solidFill>
                  <a:srgbClr val="00B050"/>
                </a:solidFill>
              </a:rPr>
              <a:t>Une extraction excessivement polluante</a:t>
            </a: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name="Slide53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CBB969-101B-3A59-92D1-52D97F126193}"/>
              </a:ext>
            </a:extLst>
          </p:cNvPr>
          <p:cNvSpPr txBox="1">
            <a:spLocks noGrp="1"/>
          </p:cNvSpPr>
          <p:nvPr>
            <p:ph type="title"/>
          </p:nvPr>
        </p:nvSpPr>
        <p:spPr/>
        <p:txBody>
          <a:bodyPr>
            <a:normAutofit/>
          </a:bodyPr>
          <a:lstStyle/>
          <a:p>
            <a:pPr lvl="0"/>
            <a:r>
              <a:rPr lang="fr-FR" b="1" dirty="0">
                <a:solidFill>
                  <a:srgbClr val="00B050"/>
                </a:solidFill>
                <a:latin typeface="+mn-lt"/>
              </a:rPr>
              <a:t>3. Produire moins : le choix de la sobriété </a:t>
            </a:r>
          </a:p>
        </p:txBody>
      </p:sp>
      <p:pic>
        <p:nvPicPr>
          <p:cNvPr id="5" name="Espace réservé du contenu 4">
            <a:extLst>
              <a:ext uri="{FF2B5EF4-FFF2-40B4-BE49-F238E27FC236}">
                <a16:creationId xmlns:a16="http://schemas.microsoft.com/office/drawing/2014/main" id="{06761ECC-FCCC-71A6-04D8-478A8C0FFF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3688" y="1463049"/>
            <a:ext cx="3622961" cy="2412130"/>
          </a:xfrm>
        </p:spPr>
      </p:pic>
      <p:pic>
        <p:nvPicPr>
          <p:cNvPr id="7" name="Image 6">
            <a:extLst>
              <a:ext uri="{FF2B5EF4-FFF2-40B4-BE49-F238E27FC236}">
                <a16:creationId xmlns:a16="http://schemas.microsoft.com/office/drawing/2014/main" id="{FBAD035A-65E1-0C49-498F-0E20660D5F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3702" y="3611418"/>
            <a:ext cx="3805895" cy="2293296"/>
          </a:xfrm>
          <a:prstGeom prst="rect">
            <a:avLst/>
          </a:prstGeom>
        </p:spPr>
      </p:pic>
      <p:pic>
        <p:nvPicPr>
          <p:cNvPr id="9" name="Image 8">
            <a:extLst>
              <a:ext uri="{FF2B5EF4-FFF2-40B4-BE49-F238E27FC236}">
                <a16:creationId xmlns:a16="http://schemas.microsoft.com/office/drawing/2014/main" id="{E2820AA2-1A0E-07B4-D59A-0E6D3955F2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631" y="4129023"/>
            <a:ext cx="2687782" cy="1791855"/>
          </a:xfrm>
          <a:prstGeom prst="rect">
            <a:avLst/>
          </a:prstGeom>
        </p:spPr>
      </p:pic>
      <p:sp>
        <p:nvSpPr>
          <p:cNvPr id="10" name="ZoneTexte 9">
            <a:extLst>
              <a:ext uri="{FF2B5EF4-FFF2-40B4-BE49-F238E27FC236}">
                <a16:creationId xmlns:a16="http://schemas.microsoft.com/office/drawing/2014/main" id="{BCFBE81A-027D-6E95-2AD6-0B30818F496A}"/>
              </a:ext>
            </a:extLst>
          </p:cNvPr>
          <p:cNvSpPr txBox="1"/>
          <p:nvPr/>
        </p:nvSpPr>
        <p:spPr>
          <a:xfrm>
            <a:off x="513484" y="6174722"/>
            <a:ext cx="6354618" cy="646331"/>
          </a:xfrm>
          <a:prstGeom prst="rect">
            <a:avLst/>
          </a:prstGeom>
          <a:noFill/>
        </p:spPr>
        <p:txBody>
          <a:bodyPr wrap="square" rtlCol="0">
            <a:spAutoFit/>
          </a:bodyPr>
          <a:lstStyle/>
          <a:p>
            <a:r>
              <a:rPr lang="fr-FR" dirty="0"/>
              <a:t>Habitat participatif (affiche de la Ville de Paris), développement massif du vélo, réduction et limitation du transport routier….</a:t>
            </a:r>
          </a:p>
        </p:txBody>
      </p:sp>
      <p:pic>
        <p:nvPicPr>
          <p:cNvPr id="4" name="Image 3" descr="Une image contenant texte, affiche, fiction, Dessin animé&#10;&#10;Description générée automatiquement">
            <a:extLst>
              <a:ext uri="{FF2B5EF4-FFF2-40B4-BE49-F238E27FC236}">
                <a16:creationId xmlns:a16="http://schemas.microsoft.com/office/drawing/2014/main" id="{506CFE99-ECB5-AE0B-DFE5-D3F3C617B5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39367" y="1574353"/>
            <a:ext cx="3315854" cy="442113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53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54B6EE-B3E0-9541-45FD-F5C71451C377}"/>
              </a:ext>
            </a:extLst>
          </p:cNvPr>
          <p:cNvSpPr txBox="1">
            <a:spLocks noGrp="1"/>
          </p:cNvSpPr>
          <p:nvPr>
            <p:ph type="ctrTitle"/>
          </p:nvPr>
        </p:nvSpPr>
        <p:spPr>
          <a:solidFill>
            <a:srgbClr val="00B050"/>
          </a:solidFill>
        </p:spPr>
        <p:txBody>
          <a:bodyPr/>
          <a:lstStyle/>
          <a:p>
            <a:pPr lvl="0"/>
            <a:r>
              <a:rPr lang="fr-FR" b="1" dirty="0">
                <a:latin typeface="+mn-lt"/>
              </a:rPr>
              <a:t>4. Ce qui nous fait perdre du temps</a:t>
            </a:r>
          </a:p>
        </p:txBody>
      </p:sp>
      <p:sp>
        <p:nvSpPr>
          <p:cNvPr id="3" name="Sous-titre 2">
            <a:extLst>
              <a:ext uri="{FF2B5EF4-FFF2-40B4-BE49-F238E27FC236}">
                <a16:creationId xmlns:a16="http://schemas.microsoft.com/office/drawing/2014/main" id="{0576E748-8B82-D240-0258-204FBDAD413D}"/>
              </a:ext>
            </a:extLst>
          </p:cNvPr>
          <p:cNvSpPr txBox="1">
            <a:spLocks noGrp="1"/>
          </p:cNvSpPr>
          <p:nvPr>
            <p:ph type="subTitle" idx="1"/>
          </p:nvPr>
        </p:nvSpPr>
        <p:spPr/>
        <p:txBody>
          <a:bodyPr/>
          <a:lstStyle/>
          <a:p>
            <a:endParaRPr lang="fr-F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CE8FA-7D66-7E5E-8532-800CEBC92055}"/>
              </a:ext>
            </a:extLst>
          </p:cNvPr>
          <p:cNvSpPr>
            <a:spLocks noGrp="1"/>
          </p:cNvSpPr>
          <p:nvPr>
            <p:ph type="title"/>
          </p:nvPr>
        </p:nvSpPr>
        <p:spPr/>
        <p:txBody>
          <a:bodyPr/>
          <a:lstStyle/>
          <a:p>
            <a:r>
              <a:rPr lang="fr-FR" sz="4000" dirty="0">
                <a:solidFill>
                  <a:srgbClr val="00B050"/>
                </a:solidFill>
                <a:latin typeface="+mn-lt"/>
              </a:rPr>
              <a:t>Le climato-scepticisme</a:t>
            </a:r>
            <a:br>
              <a:rPr lang="fr-FR" dirty="0"/>
            </a:br>
            <a:endParaRPr lang="fr-FR" dirty="0"/>
          </a:p>
        </p:txBody>
      </p:sp>
      <p:pic>
        <p:nvPicPr>
          <p:cNvPr id="5" name="Espace réservé du contenu 4">
            <a:extLst>
              <a:ext uri="{FF2B5EF4-FFF2-40B4-BE49-F238E27FC236}">
                <a16:creationId xmlns:a16="http://schemas.microsoft.com/office/drawing/2014/main" id="{A3A2DA8D-71E0-238B-FAD8-D498A126E8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97380" y="1228039"/>
            <a:ext cx="5876101" cy="4401922"/>
          </a:xfrm>
        </p:spPr>
      </p:pic>
      <p:sp>
        <p:nvSpPr>
          <p:cNvPr id="6" name="ZoneTexte 5">
            <a:extLst>
              <a:ext uri="{FF2B5EF4-FFF2-40B4-BE49-F238E27FC236}">
                <a16:creationId xmlns:a16="http://schemas.microsoft.com/office/drawing/2014/main" id="{EA1E5AAA-892E-C099-05A9-F5AC8330036B}"/>
              </a:ext>
            </a:extLst>
          </p:cNvPr>
          <p:cNvSpPr txBox="1"/>
          <p:nvPr/>
        </p:nvSpPr>
        <p:spPr>
          <a:xfrm>
            <a:off x="1687159" y="6022108"/>
            <a:ext cx="9613786" cy="523220"/>
          </a:xfrm>
          <a:prstGeom prst="rect">
            <a:avLst/>
          </a:prstGeom>
          <a:noFill/>
        </p:spPr>
        <p:txBody>
          <a:bodyPr wrap="none" rtlCol="0">
            <a:spAutoFit/>
          </a:bodyPr>
          <a:lstStyle/>
          <a:p>
            <a:pPr algn="ctr"/>
            <a:r>
              <a:rPr lang="fr-FR" sz="1400" dirty="0"/>
              <a:t>Campagne de l’association climatosceptique canadienne Friends of Science en 2014 (panneaux autoroutiers).</a:t>
            </a:r>
          </a:p>
          <a:p>
            <a:pPr algn="ctr"/>
            <a:r>
              <a:rPr lang="fr-FR" sz="1400" dirty="0"/>
              <a:t>Source : https://www.huffpost.com/archive/qc/entry/publicites-climato-sceptiques-la-riposte-scientifique-quebecois_n_6234404</a:t>
            </a:r>
          </a:p>
        </p:txBody>
      </p:sp>
    </p:spTree>
    <p:extLst>
      <p:ext uri="{BB962C8B-B14F-4D97-AF65-F5344CB8AC3E}">
        <p14:creationId xmlns:p14="http://schemas.microsoft.com/office/powerpoint/2010/main" val="19195853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CE8FA-7D66-7E5E-8532-800CEBC92055}"/>
              </a:ext>
            </a:extLst>
          </p:cNvPr>
          <p:cNvSpPr>
            <a:spLocks noGrp="1"/>
          </p:cNvSpPr>
          <p:nvPr>
            <p:ph type="title"/>
          </p:nvPr>
        </p:nvSpPr>
        <p:spPr/>
        <p:txBody>
          <a:bodyPr/>
          <a:lstStyle/>
          <a:p>
            <a:r>
              <a:rPr lang="fr-FR" sz="4000" dirty="0">
                <a:solidFill>
                  <a:srgbClr val="00B050"/>
                </a:solidFill>
                <a:latin typeface="+mn-lt"/>
              </a:rPr>
              <a:t>Le climato-</a:t>
            </a:r>
            <a:r>
              <a:rPr lang="fr-FR" sz="4000" dirty="0" err="1">
                <a:solidFill>
                  <a:srgbClr val="00B050"/>
                </a:solidFill>
                <a:latin typeface="+mn-lt"/>
              </a:rPr>
              <a:t>rassurisme</a:t>
            </a:r>
            <a:br>
              <a:rPr lang="fr-FR" dirty="0"/>
            </a:br>
            <a:endParaRPr lang="fr-FR" dirty="0"/>
          </a:p>
        </p:txBody>
      </p:sp>
      <p:sp>
        <p:nvSpPr>
          <p:cNvPr id="6" name="ZoneTexte 5">
            <a:extLst>
              <a:ext uri="{FF2B5EF4-FFF2-40B4-BE49-F238E27FC236}">
                <a16:creationId xmlns:a16="http://schemas.microsoft.com/office/drawing/2014/main" id="{EA1E5AAA-892E-C099-05A9-F5AC8330036B}"/>
              </a:ext>
            </a:extLst>
          </p:cNvPr>
          <p:cNvSpPr txBox="1"/>
          <p:nvPr/>
        </p:nvSpPr>
        <p:spPr>
          <a:xfrm>
            <a:off x="6356835" y="6022108"/>
            <a:ext cx="274434" cy="307777"/>
          </a:xfrm>
          <a:prstGeom prst="rect">
            <a:avLst/>
          </a:prstGeom>
          <a:noFill/>
        </p:spPr>
        <p:txBody>
          <a:bodyPr wrap="none" rtlCol="0">
            <a:spAutoFit/>
          </a:bodyPr>
          <a:lstStyle/>
          <a:p>
            <a:pPr algn="ctr"/>
            <a:r>
              <a:rPr lang="fr-FR" sz="1400" dirty="0"/>
              <a:t>*</a:t>
            </a:r>
          </a:p>
        </p:txBody>
      </p:sp>
      <p:sp>
        <p:nvSpPr>
          <p:cNvPr id="4" name="Espace réservé du contenu 3">
            <a:extLst>
              <a:ext uri="{FF2B5EF4-FFF2-40B4-BE49-F238E27FC236}">
                <a16:creationId xmlns:a16="http://schemas.microsoft.com/office/drawing/2014/main" id="{64DD0A78-0130-1C9A-B950-7756BD80872F}"/>
              </a:ext>
            </a:extLst>
          </p:cNvPr>
          <p:cNvSpPr>
            <a:spLocks noGrp="1"/>
          </p:cNvSpPr>
          <p:nvPr>
            <p:ph idx="1"/>
          </p:nvPr>
        </p:nvSpPr>
        <p:spPr/>
        <p:txBody>
          <a:bodyPr/>
          <a:lstStyle/>
          <a:p>
            <a:pPr marL="0" indent="0">
              <a:buNone/>
            </a:pPr>
            <a:r>
              <a:rPr lang="fr-FR" i="1" dirty="0"/>
              <a:t>« Qu'est-ce que ça peut faire si Miami est six mètres sous l'eau dans 100 ans? Amsterdam est sous l'eau depuis des lustres, et c'est un endroit très agréable. Nous nous adapterons » </a:t>
            </a:r>
          </a:p>
          <a:p>
            <a:pPr marL="0" indent="0">
              <a:buNone/>
            </a:pPr>
            <a:endParaRPr lang="fr-FR" i="1" dirty="0"/>
          </a:p>
          <a:p>
            <a:pPr marL="0" indent="0">
              <a:buNone/>
            </a:pPr>
            <a:r>
              <a:rPr lang="fr-FR" dirty="0"/>
              <a:t>Stuart Kirk, le chef de l’investissement responsable chez HSBC</a:t>
            </a:r>
          </a:p>
          <a:p>
            <a:pPr marL="0" indent="0">
              <a:buNone/>
            </a:pPr>
            <a:r>
              <a:rPr lang="fr-FR" dirty="0"/>
              <a:t>Mai 2022</a:t>
            </a:r>
          </a:p>
        </p:txBody>
      </p:sp>
    </p:spTree>
    <p:extLst>
      <p:ext uri="{BB962C8B-B14F-4D97-AF65-F5344CB8AC3E}">
        <p14:creationId xmlns:p14="http://schemas.microsoft.com/office/powerpoint/2010/main" val="3729821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534D05-A0A6-5C81-989D-DC57735F2592}"/>
              </a:ext>
            </a:extLst>
          </p:cNvPr>
          <p:cNvSpPr>
            <a:spLocks noGrp="1"/>
          </p:cNvSpPr>
          <p:nvPr>
            <p:ph type="title"/>
          </p:nvPr>
        </p:nvSpPr>
        <p:spPr/>
        <p:txBody>
          <a:bodyPr>
            <a:normAutofit fontScale="90000"/>
          </a:bodyPr>
          <a:lstStyle/>
          <a:p>
            <a:br>
              <a:rPr lang="fr-FR" b="1" dirty="0"/>
            </a:br>
            <a:r>
              <a:rPr lang="fr-FR" b="1" dirty="0">
                <a:solidFill>
                  <a:srgbClr val="00B050"/>
                </a:solidFill>
              </a:rPr>
              <a:t>Le </a:t>
            </a:r>
            <a:r>
              <a:rPr lang="fr-FR" b="1" dirty="0" err="1">
                <a:solidFill>
                  <a:srgbClr val="00B050"/>
                </a:solidFill>
              </a:rPr>
              <a:t>greenbashing</a:t>
            </a:r>
            <a:r>
              <a:rPr lang="fr-FR" b="1" dirty="0">
                <a:solidFill>
                  <a:srgbClr val="00B050"/>
                </a:solidFill>
              </a:rPr>
              <a:t> (du « retour à la bougie » aux « khmers verts »)</a:t>
            </a:r>
            <a:br>
              <a:rPr lang="fr-FR" b="1" dirty="0"/>
            </a:br>
            <a:endParaRPr lang="fr-FR" b="1" dirty="0"/>
          </a:p>
        </p:txBody>
      </p:sp>
      <p:pic>
        <p:nvPicPr>
          <p:cNvPr id="4" name="Picture 4" descr="Graphical user interface&#10;&#10;Description automatically generated">
            <a:extLst>
              <a:ext uri="{FF2B5EF4-FFF2-40B4-BE49-F238E27FC236}">
                <a16:creationId xmlns:a16="http://schemas.microsoft.com/office/drawing/2014/main" id="{5B0D18B0-556C-DEE8-580C-235A7E21A4CA}"/>
              </a:ext>
            </a:extLst>
          </p:cNvPr>
          <p:cNvPicPr>
            <a:picLocks noGrp="1" noChangeAspect="1"/>
          </p:cNvPicPr>
          <p:nvPr>
            <p:ph idx="1"/>
          </p:nvPr>
        </p:nvPicPr>
        <p:blipFill>
          <a:blip r:embed="rId3"/>
          <a:stretch>
            <a:fillRect/>
          </a:stretch>
        </p:blipFill>
        <p:spPr>
          <a:xfrm>
            <a:off x="3939336" y="1825627"/>
            <a:ext cx="4313333" cy="4351336"/>
          </a:xfrm>
        </p:spPr>
      </p:pic>
    </p:spTree>
    <p:extLst>
      <p:ext uri="{BB962C8B-B14F-4D97-AF65-F5344CB8AC3E}">
        <p14:creationId xmlns:p14="http://schemas.microsoft.com/office/powerpoint/2010/main" val="2827731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EBB423-B353-2418-DA12-8A14E7AFC5E3}"/>
              </a:ext>
            </a:extLst>
          </p:cNvPr>
          <p:cNvSpPr>
            <a:spLocks noGrp="1"/>
          </p:cNvSpPr>
          <p:nvPr>
            <p:ph type="title"/>
          </p:nvPr>
        </p:nvSpPr>
        <p:spPr/>
        <p:txBody>
          <a:bodyPr>
            <a:normAutofit/>
          </a:bodyPr>
          <a:lstStyle/>
          <a:p>
            <a:r>
              <a:rPr lang="fr-FR" b="1" dirty="0">
                <a:solidFill>
                  <a:srgbClr val="00B050"/>
                </a:solidFill>
              </a:rPr>
              <a:t>Le greenwashing ou la société « vert clair » (M. </a:t>
            </a:r>
            <a:r>
              <a:rPr lang="fr-FR" b="1" dirty="0" err="1">
                <a:solidFill>
                  <a:srgbClr val="00B050"/>
                </a:solidFill>
              </a:rPr>
              <a:t>Bess</a:t>
            </a:r>
            <a:r>
              <a:rPr lang="fr-FR" b="1" dirty="0">
                <a:solidFill>
                  <a:srgbClr val="00B050"/>
                </a:solidFill>
              </a:rPr>
              <a:t>)</a:t>
            </a:r>
          </a:p>
        </p:txBody>
      </p:sp>
      <p:pic>
        <p:nvPicPr>
          <p:cNvPr id="5" name="Image 4">
            <a:extLst>
              <a:ext uri="{FF2B5EF4-FFF2-40B4-BE49-F238E27FC236}">
                <a16:creationId xmlns:a16="http://schemas.microsoft.com/office/drawing/2014/main" id="{BF8D8ADF-5753-E140-CE75-BBC64C11C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320" y="1867287"/>
            <a:ext cx="6167445" cy="4625584"/>
          </a:xfrm>
          <a:prstGeom prst="rect">
            <a:avLst/>
          </a:prstGeom>
        </p:spPr>
      </p:pic>
    </p:spTree>
    <p:extLst>
      <p:ext uri="{BB962C8B-B14F-4D97-AF65-F5344CB8AC3E}">
        <p14:creationId xmlns:p14="http://schemas.microsoft.com/office/powerpoint/2010/main" val="3731250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44356-6B14-8EA4-E7FA-4B15692A173A}"/>
              </a:ext>
            </a:extLst>
          </p:cNvPr>
          <p:cNvSpPr>
            <a:spLocks noGrp="1"/>
          </p:cNvSpPr>
          <p:nvPr>
            <p:ph type="title"/>
          </p:nvPr>
        </p:nvSpPr>
        <p:spPr/>
        <p:txBody>
          <a:bodyPr/>
          <a:lstStyle/>
          <a:p>
            <a:r>
              <a:rPr lang="fr-FR" b="1" dirty="0">
                <a:solidFill>
                  <a:srgbClr val="00B050"/>
                </a:solidFill>
              </a:rPr>
              <a:t>Les discours catastrophistes « </a:t>
            </a:r>
            <a:r>
              <a:rPr lang="fr-FR" b="1" dirty="0" err="1">
                <a:solidFill>
                  <a:srgbClr val="00B050"/>
                </a:solidFill>
              </a:rPr>
              <a:t>effondristes</a:t>
            </a:r>
            <a:r>
              <a:rPr lang="fr-FR" b="1" dirty="0">
                <a:solidFill>
                  <a:srgbClr val="00B050"/>
                </a:solidFill>
              </a:rPr>
              <a:t> » </a:t>
            </a:r>
          </a:p>
        </p:txBody>
      </p:sp>
      <p:pic>
        <p:nvPicPr>
          <p:cNvPr id="9" name="Espace réservé du contenu 8" descr="Une image contenant plein air, ciel, eau, nuage&#10;&#10;Description générée automatiquement">
            <a:extLst>
              <a:ext uri="{FF2B5EF4-FFF2-40B4-BE49-F238E27FC236}">
                <a16:creationId xmlns:a16="http://schemas.microsoft.com/office/drawing/2014/main" id="{6F6370F4-A769-1244-FAF2-C4B6881F46F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86955" y="1483879"/>
            <a:ext cx="6516128" cy="4351338"/>
          </a:xfrm>
        </p:spPr>
      </p:pic>
      <p:sp>
        <p:nvSpPr>
          <p:cNvPr id="10" name="ZoneTexte 9">
            <a:extLst>
              <a:ext uri="{FF2B5EF4-FFF2-40B4-BE49-F238E27FC236}">
                <a16:creationId xmlns:a16="http://schemas.microsoft.com/office/drawing/2014/main" id="{A216078C-903C-E674-8B97-549C54541B59}"/>
              </a:ext>
            </a:extLst>
          </p:cNvPr>
          <p:cNvSpPr txBox="1"/>
          <p:nvPr/>
        </p:nvSpPr>
        <p:spPr>
          <a:xfrm>
            <a:off x="2419927" y="6031346"/>
            <a:ext cx="3221075" cy="369332"/>
          </a:xfrm>
          <a:prstGeom prst="rect">
            <a:avLst/>
          </a:prstGeom>
          <a:noFill/>
        </p:spPr>
        <p:txBody>
          <a:bodyPr wrap="none" rtlCol="0">
            <a:spAutoFit/>
          </a:bodyPr>
          <a:lstStyle/>
          <a:p>
            <a:r>
              <a:rPr lang="fr-FR" dirty="0">
                <a:hlinkClick r:id="rId4"/>
              </a:rPr>
              <a:t>L’île de Nauru, dans le Pacifique</a:t>
            </a:r>
            <a:endParaRPr lang="fr-FR" dirty="0"/>
          </a:p>
        </p:txBody>
      </p:sp>
    </p:spTree>
    <p:extLst>
      <p:ext uri="{BB962C8B-B14F-4D97-AF65-F5344CB8AC3E}">
        <p14:creationId xmlns:p14="http://schemas.microsoft.com/office/powerpoint/2010/main" val="1639855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53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65FBC2-C5A6-CFF5-A25C-992FB29EC237}"/>
              </a:ext>
            </a:extLst>
          </p:cNvPr>
          <p:cNvSpPr txBox="1">
            <a:spLocks noGrp="1"/>
          </p:cNvSpPr>
          <p:nvPr>
            <p:ph type="ctrTitle"/>
          </p:nvPr>
        </p:nvSpPr>
        <p:spPr>
          <a:xfrm>
            <a:off x="803564" y="1533236"/>
            <a:ext cx="10861963" cy="2761673"/>
          </a:xfrm>
          <a:solidFill>
            <a:srgbClr val="00B050"/>
          </a:solidFill>
        </p:spPr>
        <p:txBody>
          <a:bodyPr>
            <a:normAutofit/>
          </a:bodyPr>
          <a:lstStyle/>
          <a:p>
            <a:pPr lvl="0"/>
            <a:r>
              <a:rPr lang="fr-FR" b="1" dirty="0">
                <a:ln w="0"/>
                <a:solidFill>
                  <a:schemeClr val="tx1"/>
                </a:solidFill>
                <a:effectLst>
                  <a:outerShdw blurRad="38100" dist="19050" dir="2700000" algn="tl" rotWithShape="0">
                    <a:schemeClr val="dk1">
                      <a:alpha val="40000"/>
                    </a:schemeClr>
                  </a:outerShdw>
                </a:effectLst>
              </a:rPr>
              <a:t>Conclusion : Les leviers d’action et le rôle de l’école  </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5626</TotalTime>
  <Words>4666</Words>
  <Application>Microsoft Office PowerPoint</Application>
  <PresentationFormat>Grand écran</PresentationFormat>
  <Paragraphs>318</Paragraphs>
  <Slides>44</Slides>
  <Notes>44</Notes>
  <HiddenSlides>1</HiddenSlides>
  <MMClips>2</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44</vt:i4>
      </vt:variant>
    </vt:vector>
  </HeadingPairs>
  <TitlesOfParts>
    <vt:vector size="51" baseType="lpstr">
      <vt:lpstr>Arial</vt:lpstr>
      <vt:lpstr>Calibri</vt:lpstr>
      <vt:lpstr>Calibri Light</vt:lpstr>
      <vt:lpstr>Cascadia Code</vt:lpstr>
      <vt:lpstr>Gill Sans MT</vt:lpstr>
      <vt:lpstr>Symbol</vt:lpstr>
      <vt:lpstr>Thème Office</vt:lpstr>
      <vt:lpstr>Pour une culture écologique commune</vt:lpstr>
      <vt:lpstr>1. Où en sommes-nous?  </vt:lpstr>
      <vt:lpstr>Présentation PowerPoint</vt:lpstr>
      <vt:lpstr>Présentation PowerPoint</vt:lpstr>
      <vt:lpstr>Pourquoi la perte de biodiversité est-elle un énorme problème? </vt:lpstr>
      <vt:lpstr>Présentation PowerPoint</vt:lpstr>
      <vt:lpstr>Video nasa gauss</vt:lpstr>
      <vt:lpstr>Présentation PowerPoint</vt:lpstr>
      <vt:lpstr>Les limites sont liées entre elles</vt:lpstr>
      <vt:lpstr>L’exemple de l’acidification des océans </vt:lpstr>
      <vt:lpstr>Les effets de basculement </vt:lpstr>
      <vt:lpstr>Les scénarios potentiels </vt:lpstr>
      <vt:lpstr>Les risques   « L’apartheid climatique » (J.F. Fressoz)</vt:lpstr>
      <vt:lpstr>Une perturbation globale</vt:lpstr>
      <vt:lpstr>2. Comment en sommes-nous arrivés là? </vt:lpstr>
      <vt:lpstr> </vt:lpstr>
      <vt:lpstr>Les responsables moins bien connus</vt:lpstr>
      <vt:lpstr>Les lobbies et le travail de désinformation</vt:lpstr>
      <vt:lpstr>Le rôle d’une minorité ultra-riche </vt:lpstr>
      <vt:lpstr>Le rôle d’une minorité simplement riche</vt:lpstr>
      <vt:lpstr>Nos modes de vie en question : avons-nous perdu nos repères? </vt:lpstr>
      <vt:lpstr>Qui a utilisé un grille-pain ce matin?</vt:lpstr>
      <vt:lpstr>L’homme est-il devenu surpuissant ?</vt:lpstr>
      <vt:lpstr>Présentation PowerPoint</vt:lpstr>
      <vt:lpstr> Notre imaginaire collectif en panne </vt:lpstr>
      <vt:lpstr>Des scientifiques au chevet de la planète </vt:lpstr>
      <vt:lpstr>Des centaines de millions de consommateurs responsables</vt:lpstr>
      <vt:lpstr>Des millions d’actions de préservation </vt:lpstr>
      <vt:lpstr>Des ONG très actives</vt:lpstr>
      <vt:lpstr>Des modes de vie qui évoluent</vt:lpstr>
      <vt:lpstr>3. Les réponses et les impasses</vt:lpstr>
      <vt:lpstr>1. Le techno-solutionnisme et la géo-ingénierie </vt:lpstr>
      <vt:lpstr>2. Transition et décarbonation</vt:lpstr>
      <vt:lpstr>Métaux</vt:lpstr>
      <vt:lpstr>Où se trouvent les métaux? </vt:lpstr>
      <vt:lpstr>Métaux</vt:lpstr>
      <vt:lpstr>3. Produire moins : le choix de la sobriété </vt:lpstr>
      <vt:lpstr>4. Ce qui nous fait perdre du temps</vt:lpstr>
      <vt:lpstr>Le climato-scepticisme </vt:lpstr>
      <vt:lpstr>Le climato-rassurisme </vt:lpstr>
      <vt:lpstr> Le greenbashing (du « retour à la bougie » aux « khmers verts ») </vt:lpstr>
      <vt:lpstr>Le greenwashing ou la société « vert clair » (M. Bess)</vt:lpstr>
      <vt:lpstr>Les discours catastrophistes « effondristes » </vt:lpstr>
      <vt:lpstr>Conclusion : Les leviers d’action et le rôle de l’école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Pour une culture écologique commune</dc:title>
  <dc:creator>D. Granoux</dc:creator>
  <cp:lastModifiedBy>D. Granoux</cp:lastModifiedBy>
  <cp:revision>64</cp:revision>
  <cp:lastPrinted>2023-08-22T22:19:55Z</cp:lastPrinted>
  <dcterms:created xsi:type="dcterms:W3CDTF">2022-09-22T15:11:39Z</dcterms:created>
  <dcterms:modified xsi:type="dcterms:W3CDTF">2023-08-22T22:21:58Z</dcterms:modified>
</cp:coreProperties>
</file>