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63" r:id="rId4"/>
    <p:sldId id="264" r:id="rId5"/>
    <p:sldId id="259" r:id="rId6"/>
    <p:sldId id="260" r:id="rId7"/>
    <p:sldId id="265" r:id="rId8"/>
    <p:sldId id="275" r:id="rId9"/>
    <p:sldId id="272" r:id="rId10"/>
    <p:sldId id="273" r:id="rId11"/>
    <p:sldId id="262" r:id="rId12"/>
    <p:sldId id="274" r:id="rId13"/>
    <p:sldId id="261" r:id="rId14"/>
    <p:sldId id="276"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0401F-89C5-43FA-B1AE-2516DB414A3D}" type="datetimeFigureOut">
              <a:rPr lang="fr-FR" smtClean="0"/>
              <a:t>06/09/2019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AFFA2-AFC1-42A9-96F1-B893BD6A9C7D}" type="slidenum">
              <a:rPr lang="fr-FR" smtClean="0"/>
              <a:t>‹N°›</a:t>
            </a:fld>
            <a:endParaRPr lang="fr-FR"/>
          </a:p>
        </p:txBody>
      </p:sp>
    </p:spTree>
    <p:extLst>
      <p:ext uri="{BB962C8B-B14F-4D97-AF65-F5344CB8AC3E}">
        <p14:creationId xmlns:p14="http://schemas.microsoft.com/office/powerpoint/2010/main" val="397926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1</a:t>
            </a:fld>
            <a:endParaRPr lang="fr-FR"/>
          </a:p>
        </p:txBody>
      </p:sp>
    </p:spTree>
    <p:extLst>
      <p:ext uri="{BB962C8B-B14F-4D97-AF65-F5344CB8AC3E}">
        <p14:creationId xmlns:p14="http://schemas.microsoft.com/office/powerpoint/2010/main" val="1408033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Dire aux élèves que l’élevage est responsable de 14% des gaz à effets de serre</a:t>
            </a:r>
          </a:p>
          <a:p>
            <a:r>
              <a:rPr lang="fr-FR" dirty="0"/>
              <a:t>L’élevage dégage du méthane, qui est un gaz à effet de serre particulièrement puissant</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2</a:t>
            </a:fld>
            <a:endParaRPr lang="fr-FR"/>
          </a:p>
        </p:txBody>
      </p:sp>
    </p:spTree>
    <p:extLst>
      <p:ext uri="{BB962C8B-B14F-4D97-AF65-F5344CB8AC3E}">
        <p14:creationId xmlns:p14="http://schemas.microsoft.com/office/powerpoint/2010/main" val="3186212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3</a:t>
            </a:fld>
            <a:endParaRPr lang="fr-FR"/>
          </a:p>
        </p:txBody>
      </p:sp>
    </p:spTree>
    <p:extLst>
      <p:ext uri="{BB962C8B-B14F-4D97-AF65-F5344CB8AC3E}">
        <p14:creationId xmlns:p14="http://schemas.microsoft.com/office/powerpoint/2010/main" val="1256409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y a des photos bien plus rudes que cela, le choix fait ici est plutôt « soft ». Sans verser dans l’antispécisme, on peut proposer aux élèves de réfléchir au fait d’infliger ce genre de traitement à des êtres vivants. Mutilations et mauvais traitement : castrations à vif, vivisection, veaux séparés de leur mère dés la mise bas…  On ne « tiendrait » sans doute pas 2 minutes devant ce genre de scène si on y assistait…. </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4</a:t>
            </a:fld>
            <a:endParaRPr lang="fr-FR"/>
          </a:p>
        </p:txBody>
      </p:sp>
    </p:spTree>
    <p:extLst>
      <p:ext uri="{BB962C8B-B14F-4D97-AF65-F5344CB8AC3E}">
        <p14:creationId xmlns:p14="http://schemas.microsoft.com/office/powerpoint/2010/main" val="3105075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Recommandation de l’Agence nationale de santé. </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5</a:t>
            </a:fld>
            <a:endParaRPr lang="fr-FR"/>
          </a:p>
        </p:txBody>
      </p:sp>
    </p:spTree>
    <p:extLst>
      <p:ext uri="{BB962C8B-B14F-4D97-AF65-F5344CB8AC3E}">
        <p14:creationId xmlns:p14="http://schemas.microsoft.com/office/powerpoint/2010/main" val="1455922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Manure</a:t>
            </a:r>
            <a:r>
              <a:rPr lang="fr-FR" dirty="0"/>
              <a:t> = fumier </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7</a:t>
            </a:fld>
            <a:endParaRPr lang="fr-FR"/>
          </a:p>
        </p:txBody>
      </p:sp>
    </p:spTree>
    <p:extLst>
      <p:ext uri="{BB962C8B-B14F-4D97-AF65-F5344CB8AC3E}">
        <p14:creationId xmlns:p14="http://schemas.microsoft.com/office/powerpoint/2010/main" val="3626907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peut ici faire référence à Steak Machine, enquête menée dans un abattoir breton par un journaliste qui s’est fait embauché. Résumé : Steak Machine est le récit d'une infiltration totale de quarante jours dans un abattoir industriel en Bretagne. Geoffrey Le </a:t>
            </a:r>
            <a:r>
              <a:rPr lang="fr-FR" dirty="0" err="1"/>
              <a:t>Guilcher</a:t>
            </a:r>
            <a:r>
              <a:rPr lang="fr-FR" dirty="0"/>
              <a:t> a partagé le quotidien des ouvriers : les giclées de sang dans les yeux, les doigts qui se bloquent et les défonces nocturnes. Un univers où, selon un collègue de l'abattoir, "si tu te drogues pas, tu tiens pas". L'usine ciblée par le journaliste abat deux millions d'animaux par an. Une cadence monstrueuse qui mène inéluctablement au traitement indigne des hommes et des animaux</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9</a:t>
            </a:fld>
            <a:endParaRPr lang="fr-FR"/>
          </a:p>
        </p:txBody>
      </p:sp>
    </p:spTree>
    <p:extLst>
      <p:ext uri="{BB962C8B-B14F-4D97-AF65-F5344CB8AC3E}">
        <p14:creationId xmlns:p14="http://schemas.microsoft.com/office/powerpoint/2010/main" val="3731170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L’élevage extensif reste tout à fait possible, et même souhaitable </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10</a:t>
            </a:fld>
            <a:endParaRPr lang="fr-FR"/>
          </a:p>
        </p:txBody>
      </p:sp>
    </p:spTree>
    <p:extLst>
      <p:ext uri="{BB962C8B-B14F-4D97-AF65-F5344CB8AC3E}">
        <p14:creationId xmlns:p14="http://schemas.microsoft.com/office/powerpoint/2010/main" val="2729534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éco-</a:t>
            </a:r>
            <a:r>
              <a:rPr lang="fr-FR" dirty="0" err="1"/>
              <a:t>délégué.e.s</a:t>
            </a:r>
            <a:r>
              <a:rPr lang="fr-FR" dirty="0"/>
              <a:t> ont proposé que cela finance des repas thématiques ponctuellement à la cantine</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12</a:t>
            </a:fld>
            <a:endParaRPr lang="fr-FR"/>
          </a:p>
        </p:txBody>
      </p:sp>
    </p:spTree>
    <p:extLst>
      <p:ext uri="{BB962C8B-B14F-4D97-AF65-F5344CB8AC3E}">
        <p14:creationId xmlns:p14="http://schemas.microsoft.com/office/powerpoint/2010/main" val="395519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toutes les questions, les élèves peuvent s’adresser aux éco-</a:t>
            </a:r>
            <a:r>
              <a:rPr lang="fr-FR" dirty="0" err="1"/>
              <a:t>délégué.e.s</a:t>
            </a:r>
            <a:r>
              <a:rPr lang="fr-FR" dirty="0"/>
              <a:t>, à Mme </a:t>
            </a:r>
            <a:r>
              <a:rPr lang="fr-FR" dirty="0" err="1"/>
              <a:t>Baboulat</a:t>
            </a:r>
            <a:r>
              <a:rPr lang="fr-FR" dirty="0"/>
              <a:t> ou Mme Granoux</a:t>
            </a:r>
          </a:p>
        </p:txBody>
      </p:sp>
      <p:sp>
        <p:nvSpPr>
          <p:cNvPr id="4" name="Espace réservé du numéro de diapositive 3"/>
          <p:cNvSpPr>
            <a:spLocks noGrp="1"/>
          </p:cNvSpPr>
          <p:nvPr>
            <p:ph type="sldNum" sz="quarter" idx="5"/>
          </p:nvPr>
        </p:nvSpPr>
        <p:spPr/>
        <p:txBody>
          <a:bodyPr/>
          <a:lstStyle/>
          <a:p>
            <a:fld id="{9B9AFFA2-AFC1-42A9-96F1-B893BD6A9C7D}" type="slidenum">
              <a:rPr lang="fr-FR" smtClean="0"/>
              <a:t>13</a:t>
            </a:fld>
            <a:endParaRPr lang="fr-FR"/>
          </a:p>
        </p:txBody>
      </p:sp>
    </p:spTree>
    <p:extLst>
      <p:ext uri="{BB962C8B-B14F-4D97-AF65-F5344CB8AC3E}">
        <p14:creationId xmlns:p14="http://schemas.microsoft.com/office/powerpoint/2010/main" val="1499878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32949-374D-4C45-BE2C-D4E6875B4F2E}"/>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3D624C14-7D43-40F3-97F4-A4CFEA7B8A6A}"/>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335FFF38-B880-4982-96BB-259C3EE6AAE9}"/>
              </a:ext>
            </a:extLst>
          </p:cNvPr>
          <p:cNvSpPr txBox="1">
            <a:spLocks noGrp="1"/>
          </p:cNvSpPr>
          <p:nvPr>
            <p:ph type="dt" sz="half" idx="7"/>
          </p:nvPr>
        </p:nvSpPr>
        <p:spPr/>
        <p:txBody>
          <a:bodyPr/>
          <a:lstStyle>
            <a:lvl1pPr>
              <a:defRPr/>
            </a:lvl1pPr>
          </a:lstStyle>
          <a:p>
            <a:pPr lvl="0"/>
            <a:fld id="{7F8BD6E4-B737-4D3D-9326-72E45E9D4D45}" type="datetime1">
              <a:rPr lang="fr-FR"/>
              <a:pPr lvl="0"/>
              <a:t>06/09/2019</a:t>
            </a:fld>
            <a:endParaRPr lang="fr-FR"/>
          </a:p>
        </p:txBody>
      </p:sp>
      <p:sp>
        <p:nvSpPr>
          <p:cNvPr id="5" name="Espace réservé du pied de page 4">
            <a:extLst>
              <a:ext uri="{FF2B5EF4-FFF2-40B4-BE49-F238E27FC236}">
                <a16:creationId xmlns:a16="http://schemas.microsoft.com/office/drawing/2014/main" id="{B7F61CCF-73D9-4433-B095-D7ED433CF435}"/>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4353F79-E7CC-4359-AB25-4E645EB3ADDB}"/>
              </a:ext>
            </a:extLst>
          </p:cNvPr>
          <p:cNvSpPr txBox="1">
            <a:spLocks noGrp="1"/>
          </p:cNvSpPr>
          <p:nvPr>
            <p:ph type="sldNum" sz="quarter" idx="8"/>
          </p:nvPr>
        </p:nvSpPr>
        <p:spPr/>
        <p:txBody>
          <a:bodyPr/>
          <a:lstStyle>
            <a:lvl1pPr>
              <a:defRPr/>
            </a:lvl1pPr>
          </a:lstStyle>
          <a:p>
            <a:pPr lvl="0"/>
            <a:fld id="{56AF3224-1541-4867-B700-0F3D3D1C39C6}" type="slidenum">
              <a:t>‹N°›</a:t>
            </a:fld>
            <a:endParaRPr lang="fr-FR"/>
          </a:p>
        </p:txBody>
      </p:sp>
    </p:spTree>
    <p:extLst>
      <p:ext uri="{BB962C8B-B14F-4D97-AF65-F5344CB8AC3E}">
        <p14:creationId xmlns:p14="http://schemas.microsoft.com/office/powerpoint/2010/main" val="128037356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D9142-B8D0-409D-9B5B-95DBA61D2898}"/>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8675A504-D036-46CA-823F-AB49F07339AA}"/>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48FF29-FFB6-4060-8F95-6CA886BA586C}"/>
              </a:ext>
            </a:extLst>
          </p:cNvPr>
          <p:cNvSpPr txBox="1">
            <a:spLocks noGrp="1"/>
          </p:cNvSpPr>
          <p:nvPr>
            <p:ph type="dt" sz="half" idx="7"/>
          </p:nvPr>
        </p:nvSpPr>
        <p:spPr/>
        <p:txBody>
          <a:bodyPr/>
          <a:lstStyle>
            <a:lvl1pPr>
              <a:defRPr/>
            </a:lvl1pPr>
          </a:lstStyle>
          <a:p>
            <a:pPr lvl="0"/>
            <a:fld id="{FC75E077-DFFF-4AC2-845C-6C3349A593E6}" type="datetime1">
              <a:rPr lang="fr-FR"/>
              <a:pPr lvl="0"/>
              <a:t>06/09/2019</a:t>
            </a:fld>
            <a:endParaRPr lang="fr-FR"/>
          </a:p>
        </p:txBody>
      </p:sp>
      <p:sp>
        <p:nvSpPr>
          <p:cNvPr id="5" name="Espace réservé du pied de page 4">
            <a:extLst>
              <a:ext uri="{FF2B5EF4-FFF2-40B4-BE49-F238E27FC236}">
                <a16:creationId xmlns:a16="http://schemas.microsoft.com/office/drawing/2014/main" id="{E51AD53A-0E40-4C08-A618-8DFB8A33783B}"/>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A071A076-B0CD-4CE1-BC1B-1256182280BD}"/>
              </a:ext>
            </a:extLst>
          </p:cNvPr>
          <p:cNvSpPr txBox="1">
            <a:spLocks noGrp="1"/>
          </p:cNvSpPr>
          <p:nvPr>
            <p:ph type="sldNum" sz="quarter" idx="8"/>
          </p:nvPr>
        </p:nvSpPr>
        <p:spPr/>
        <p:txBody>
          <a:bodyPr/>
          <a:lstStyle>
            <a:lvl1pPr>
              <a:defRPr/>
            </a:lvl1pPr>
          </a:lstStyle>
          <a:p>
            <a:pPr lvl="0"/>
            <a:fld id="{FF98DA47-3103-4FE8-8A5F-BF3478019A05}" type="slidenum">
              <a:t>‹N°›</a:t>
            </a:fld>
            <a:endParaRPr lang="fr-FR"/>
          </a:p>
        </p:txBody>
      </p:sp>
    </p:spTree>
    <p:extLst>
      <p:ext uri="{BB962C8B-B14F-4D97-AF65-F5344CB8AC3E}">
        <p14:creationId xmlns:p14="http://schemas.microsoft.com/office/powerpoint/2010/main" val="33059067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627DA8-BF54-4E8C-979D-CA3BA0266820}"/>
              </a:ext>
            </a:extLst>
          </p:cNvPr>
          <p:cNvSpPr txBox="1">
            <a:spLocks noGrp="1"/>
          </p:cNvSpPr>
          <p:nvPr>
            <p:ph type="title"/>
          </p:nvPr>
        </p:nvSpPr>
        <p:spPr>
          <a:xfrm>
            <a:off x="831847" y="1709735"/>
            <a:ext cx="10515600" cy="2852735"/>
          </a:xfr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CF686202-CB14-4C5E-AD3C-A708462D2F97}"/>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42D53B4-86D9-4D67-8E27-3EC10487D2CA}"/>
              </a:ext>
            </a:extLst>
          </p:cNvPr>
          <p:cNvSpPr txBox="1">
            <a:spLocks noGrp="1"/>
          </p:cNvSpPr>
          <p:nvPr>
            <p:ph type="dt" sz="half" idx="7"/>
          </p:nvPr>
        </p:nvSpPr>
        <p:spPr/>
        <p:txBody>
          <a:bodyPr/>
          <a:lstStyle>
            <a:lvl1pPr>
              <a:defRPr/>
            </a:lvl1pPr>
          </a:lstStyle>
          <a:p>
            <a:pPr lvl="0"/>
            <a:fld id="{E4FC405F-CA7B-4348-AB23-59D1C0E061C6}" type="datetime1">
              <a:rPr lang="fr-FR"/>
              <a:pPr lvl="0"/>
              <a:t>06/09/2019</a:t>
            </a:fld>
            <a:endParaRPr lang="fr-FR"/>
          </a:p>
        </p:txBody>
      </p:sp>
      <p:sp>
        <p:nvSpPr>
          <p:cNvPr id="5" name="Espace réservé du pied de page 4">
            <a:extLst>
              <a:ext uri="{FF2B5EF4-FFF2-40B4-BE49-F238E27FC236}">
                <a16:creationId xmlns:a16="http://schemas.microsoft.com/office/drawing/2014/main" id="{615AF3CF-29A8-43C3-A369-C382B801B55A}"/>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2C41985D-F93A-42BA-ADBC-5CF0D6975D0E}"/>
              </a:ext>
            </a:extLst>
          </p:cNvPr>
          <p:cNvSpPr txBox="1">
            <a:spLocks noGrp="1"/>
          </p:cNvSpPr>
          <p:nvPr>
            <p:ph type="sldNum" sz="quarter" idx="8"/>
          </p:nvPr>
        </p:nvSpPr>
        <p:spPr/>
        <p:txBody>
          <a:bodyPr/>
          <a:lstStyle>
            <a:lvl1pPr>
              <a:defRPr/>
            </a:lvl1pPr>
          </a:lstStyle>
          <a:p>
            <a:pPr lvl="0"/>
            <a:fld id="{4CA32344-5584-4A8F-88C4-A501E39E9187}" type="slidenum">
              <a:t>‹N°›</a:t>
            </a:fld>
            <a:endParaRPr lang="fr-FR"/>
          </a:p>
        </p:txBody>
      </p:sp>
    </p:spTree>
    <p:extLst>
      <p:ext uri="{BB962C8B-B14F-4D97-AF65-F5344CB8AC3E}">
        <p14:creationId xmlns:p14="http://schemas.microsoft.com/office/powerpoint/2010/main" val="28503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377CC-F727-4871-8390-8C91E6502034}"/>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8269712-8B9B-48DF-A5A2-C9EEF347DEF7}"/>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1466E94-5A98-4C29-8257-03BF2E4477F0}"/>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F19133-0996-4CBC-AF41-068A5A6B4B8D}"/>
              </a:ext>
            </a:extLst>
          </p:cNvPr>
          <p:cNvSpPr txBox="1">
            <a:spLocks noGrp="1"/>
          </p:cNvSpPr>
          <p:nvPr>
            <p:ph type="dt" sz="half" idx="7"/>
          </p:nvPr>
        </p:nvSpPr>
        <p:spPr/>
        <p:txBody>
          <a:bodyPr/>
          <a:lstStyle>
            <a:lvl1pPr>
              <a:defRPr/>
            </a:lvl1pPr>
          </a:lstStyle>
          <a:p>
            <a:pPr lvl="0"/>
            <a:fld id="{703D366F-7EFD-46CD-9E47-4A2A1AABFBE0}" type="datetime1">
              <a:rPr lang="fr-FR"/>
              <a:pPr lvl="0"/>
              <a:t>06/09/2019</a:t>
            </a:fld>
            <a:endParaRPr lang="fr-FR"/>
          </a:p>
        </p:txBody>
      </p:sp>
      <p:sp>
        <p:nvSpPr>
          <p:cNvPr id="6" name="Espace réservé du pied de page 5">
            <a:extLst>
              <a:ext uri="{FF2B5EF4-FFF2-40B4-BE49-F238E27FC236}">
                <a16:creationId xmlns:a16="http://schemas.microsoft.com/office/drawing/2014/main" id="{883F7BE6-B27D-407C-9950-0B0DB4190304}"/>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EF493C50-FCD4-47B8-A39C-7375CEB545F2}"/>
              </a:ext>
            </a:extLst>
          </p:cNvPr>
          <p:cNvSpPr txBox="1">
            <a:spLocks noGrp="1"/>
          </p:cNvSpPr>
          <p:nvPr>
            <p:ph type="sldNum" sz="quarter" idx="8"/>
          </p:nvPr>
        </p:nvSpPr>
        <p:spPr/>
        <p:txBody>
          <a:bodyPr/>
          <a:lstStyle>
            <a:lvl1pPr>
              <a:defRPr/>
            </a:lvl1pPr>
          </a:lstStyle>
          <a:p>
            <a:pPr lvl="0"/>
            <a:fld id="{A52EAA0D-F683-4E31-9A82-D8F4D8425776}" type="slidenum">
              <a:t>‹N°›</a:t>
            </a:fld>
            <a:endParaRPr lang="fr-FR"/>
          </a:p>
        </p:txBody>
      </p:sp>
    </p:spTree>
    <p:extLst>
      <p:ext uri="{BB962C8B-B14F-4D97-AF65-F5344CB8AC3E}">
        <p14:creationId xmlns:p14="http://schemas.microsoft.com/office/powerpoint/2010/main" val="251310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250F7E-8E8A-4B61-B95C-A9BFE464425D}"/>
              </a:ext>
            </a:extLst>
          </p:cNvPr>
          <p:cNvSpPr txBox="1">
            <a:spLocks noGrp="1"/>
          </p:cNvSpPr>
          <p:nvPr>
            <p:ph type="title"/>
          </p:nvPr>
        </p:nvSpPr>
        <p:spPr>
          <a:xfrm>
            <a:off x="839784" y="365129"/>
            <a:ext cx="10515600" cy="1325559"/>
          </a:xfr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3E90D820-868B-4D2B-B5D8-AC3483D0E359}"/>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B021A8E-61E1-438F-AC19-63786439A646}"/>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6561EE3-C5D2-4661-BC2C-3BAD7AB36F68}"/>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0BDA9A1-3B20-4ACB-B607-1E58F45C1FAB}"/>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5C0FFEE-541E-4B6D-BEBA-D2EA8D4B4CD8}"/>
              </a:ext>
            </a:extLst>
          </p:cNvPr>
          <p:cNvSpPr txBox="1">
            <a:spLocks noGrp="1"/>
          </p:cNvSpPr>
          <p:nvPr>
            <p:ph type="dt" sz="half" idx="7"/>
          </p:nvPr>
        </p:nvSpPr>
        <p:spPr/>
        <p:txBody>
          <a:bodyPr/>
          <a:lstStyle>
            <a:lvl1pPr>
              <a:defRPr/>
            </a:lvl1pPr>
          </a:lstStyle>
          <a:p>
            <a:pPr lvl="0"/>
            <a:fld id="{FE3E27E2-2C19-4313-B743-15F0F028963B}" type="datetime1">
              <a:rPr lang="fr-FR"/>
              <a:pPr lvl="0"/>
              <a:t>06/09/2019</a:t>
            </a:fld>
            <a:endParaRPr lang="fr-FR"/>
          </a:p>
        </p:txBody>
      </p:sp>
      <p:sp>
        <p:nvSpPr>
          <p:cNvPr id="8" name="Espace réservé du pied de page 7">
            <a:extLst>
              <a:ext uri="{FF2B5EF4-FFF2-40B4-BE49-F238E27FC236}">
                <a16:creationId xmlns:a16="http://schemas.microsoft.com/office/drawing/2014/main" id="{19ECA7C9-3B3D-43A6-8F71-B10167364A3E}"/>
              </a:ext>
            </a:extLst>
          </p:cNvPr>
          <p:cNvSpPr txBox="1">
            <a:spLocks noGrp="1"/>
          </p:cNvSpPr>
          <p:nvPr>
            <p:ph type="ftr" sz="quarter" idx="9"/>
          </p:nvPr>
        </p:nvSpPr>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F03E9AFB-F68F-4FA5-9247-9FB3BB7E158E}"/>
              </a:ext>
            </a:extLst>
          </p:cNvPr>
          <p:cNvSpPr txBox="1">
            <a:spLocks noGrp="1"/>
          </p:cNvSpPr>
          <p:nvPr>
            <p:ph type="sldNum" sz="quarter" idx="8"/>
          </p:nvPr>
        </p:nvSpPr>
        <p:spPr/>
        <p:txBody>
          <a:bodyPr/>
          <a:lstStyle>
            <a:lvl1pPr>
              <a:defRPr/>
            </a:lvl1pPr>
          </a:lstStyle>
          <a:p>
            <a:pPr lvl="0"/>
            <a:fld id="{A1ECA210-ECDD-480E-A291-F9946926674C}" type="slidenum">
              <a:t>‹N°›</a:t>
            </a:fld>
            <a:endParaRPr lang="fr-FR"/>
          </a:p>
        </p:txBody>
      </p:sp>
    </p:spTree>
    <p:extLst>
      <p:ext uri="{BB962C8B-B14F-4D97-AF65-F5344CB8AC3E}">
        <p14:creationId xmlns:p14="http://schemas.microsoft.com/office/powerpoint/2010/main" val="2831000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82A57-5903-49D9-B49A-9ED6C6AA7F15}"/>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D5CA21A6-CECA-4047-83C4-39DFD352D4A8}"/>
              </a:ext>
            </a:extLst>
          </p:cNvPr>
          <p:cNvSpPr txBox="1">
            <a:spLocks noGrp="1"/>
          </p:cNvSpPr>
          <p:nvPr>
            <p:ph type="dt" sz="half" idx="7"/>
          </p:nvPr>
        </p:nvSpPr>
        <p:spPr/>
        <p:txBody>
          <a:bodyPr/>
          <a:lstStyle>
            <a:lvl1pPr>
              <a:defRPr/>
            </a:lvl1pPr>
          </a:lstStyle>
          <a:p>
            <a:pPr lvl="0"/>
            <a:fld id="{EA9D3DBF-BCE5-4A1C-A9FA-35AEF0399A69}" type="datetime1">
              <a:rPr lang="fr-FR"/>
              <a:pPr lvl="0"/>
              <a:t>06/09/2019</a:t>
            </a:fld>
            <a:endParaRPr lang="fr-FR"/>
          </a:p>
        </p:txBody>
      </p:sp>
      <p:sp>
        <p:nvSpPr>
          <p:cNvPr id="4" name="Espace réservé du pied de page 3">
            <a:extLst>
              <a:ext uri="{FF2B5EF4-FFF2-40B4-BE49-F238E27FC236}">
                <a16:creationId xmlns:a16="http://schemas.microsoft.com/office/drawing/2014/main" id="{6D145415-3DC1-4115-BFEF-4B69B27FED1D}"/>
              </a:ext>
            </a:extLst>
          </p:cNvPr>
          <p:cNvSpPr txBox="1">
            <a:spLocks noGrp="1"/>
          </p:cNvSpPr>
          <p:nvPr>
            <p:ph type="ftr" sz="quarter" idx="9"/>
          </p:nvPr>
        </p:nvSpPr>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2496B968-E56F-44F2-B45E-3032C4787392}"/>
              </a:ext>
            </a:extLst>
          </p:cNvPr>
          <p:cNvSpPr txBox="1">
            <a:spLocks noGrp="1"/>
          </p:cNvSpPr>
          <p:nvPr>
            <p:ph type="sldNum" sz="quarter" idx="8"/>
          </p:nvPr>
        </p:nvSpPr>
        <p:spPr/>
        <p:txBody>
          <a:bodyPr/>
          <a:lstStyle>
            <a:lvl1pPr>
              <a:defRPr/>
            </a:lvl1pPr>
          </a:lstStyle>
          <a:p>
            <a:pPr lvl="0"/>
            <a:fld id="{B81308CD-B806-4264-AA90-E2945BD118E3}" type="slidenum">
              <a:t>‹N°›</a:t>
            </a:fld>
            <a:endParaRPr lang="fr-FR"/>
          </a:p>
        </p:txBody>
      </p:sp>
    </p:spTree>
    <p:extLst>
      <p:ext uri="{BB962C8B-B14F-4D97-AF65-F5344CB8AC3E}">
        <p14:creationId xmlns:p14="http://schemas.microsoft.com/office/powerpoint/2010/main" val="353582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57CB397-73DD-42C1-833B-58C6F431790A}"/>
              </a:ext>
            </a:extLst>
          </p:cNvPr>
          <p:cNvSpPr txBox="1">
            <a:spLocks noGrp="1"/>
          </p:cNvSpPr>
          <p:nvPr>
            <p:ph type="dt" sz="half" idx="7"/>
          </p:nvPr>
        </p:nvSpPr>
        <p:spPr/>
        <p:txBody>
          <a:bodyPr/>
          <a:lstStyle>
            <a:lvl1pPr>
              <a:defRPr/>
            </a:lvl1pPr>
          </a:lstStyle>
          <a:p>
            <a:pPr lvl="0"/>
            <a:fld id="{CF058924-2EF2-44CE-B586-75F546DD0E2B}" type="datetime1">
              <a:rPr lang="fr-FR"/>
              <a:pPr lvl="0"/>
              <a:t>06/09/2019</a:t>
            </a:fld>
            <a:endParaRPr lang="fr-FR"/>
          </a:p>
        </p:txBody>
      </p:sp>
      <p:sp>
        <p:nvSpPr>
          <p:cNvPr id="3" name="Espace réservé du pied de page 2">
            <a:extLst>
              <a:ext uri="{FF2B5EF4-FFF2-40B4-BE49-F238E27FC236}">
                <a16:creationId xmlns:a16="http://schemas.microsoft.com/office/drawing/2014/main" id="{43458594-60B3-4233-89FB-7903B4910B97}"/>
              </a:ext>
            </a:extLst>
          </p:cNvPr>
          <p:cNvSpPr txBox="1">
            <a:spLocks noGrp="1"/>
          </p:cNvSpPr>
          <p:nvPr>
            <p:ph type="ftr" sz="quarter" idx="9"/>
          </p:nvPr>
        </p:nvSpPr>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C2DEEF96-202C-406D-9364-15F43B2070F5}"/>
              </a:ext>
            </a:extLst>
          </p:cNvPr>
          <p:cNvSpPr txBox="1">
            <a:spLocks noGrp="1"/>
          </p:cNvSpPr>
          <p:nvPr>
            <p:ph type="sldNum" sz="quarter" idx="8"/>
          </p:nvPr>
        </p:nvSpPr>
        <p:spPr/>
        <p:txBody>
          <a:bodyPr/>
          <a:lstStyle>
            <a:lvl1pPr>
              <a:defRPr/>
            </a:lvl1pPr>
          </a:lstStyle>
          <a:p>
            <a:pPr lvl="0"/>
            <a:fld id="{9853B569-4164-48E0-AE24-8BCF6304C70B}" type="slidenum">
              <a:t>‹N°›</a:t>
            </a:fld>
            <a:endParaRPr lang="fr-FR"/>
          </a:p>
        </p:txBody>
      </p:sp>
    </p:spTree>
    <p:extLst>
      <p:ext uri="{BB962C8B-B14F-4D97-AF65-F5344CB8AC3E}">
        <p14:creationId xmlns:p14="http://schemas.microsoft.com/office/powerpoint/2010/main" val="3716249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FC69A2-D695-45D6-9278-010F96897963}"/>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DE8EE98C-257D-4083-AF34-1325E2E7B661}"/>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8531A2B-7716-4FA7-8D48-54657C8012D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542F00-DA24-4850-928C-CB9FAEFE3162}"/>
              </a:ext>
            </a:extLst>
          </p:cNvPr>
          <p:cNvSpPr txBox="1">
            <a:spLocks noGrp="1"/>
          </p:cNvSpPr>
          <p:nvPr>
            <p:ph type="dt" sz="half" idx="7"/>
          </p:nvPr>
        </p:nvSpPr>
        <p:spPr/>
        <p:txBody>
          <a:bodyPr/>
          <a:lstStyle>
            <a:lvl1pPr>
              <a:defRPr/>
            </a:lvl1pPr>
          </a:lstStyle>
          <a:p>
            <a:pPr lvl="0"/>
            <a:fld id="{619113E1-02DD-49B8-8634-06062F9EED17}" type="datetime1">
              <a:rPr lang="fr-FR"/>
              <a:pPr lvl="0"/>
              <a:t>06/09/2019</a:t>
            </a:fld>
            <a:endParaRPr lang="fr-FR"/>
          </a:p>
        </p:txBody>
      </p:sp>
      <p:sp>
        <p:nvSpPr>
          <p:cNvPr id="6" name="Espace réservé du pied de page 5">
            <a:extLst>
              <a:ext uri="{FF2B5EF4-FFF2-40B4-BE49-F238E27FC236}">
                <a16:creationId xmlns:a16="http://schemas.microsoft.com/office/drawing/2014/main" id="{9A3974C2-D625-4938-B8E9-0C83ED8F97E6}"/>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908B25E4-D78A-4A25-BBDA-86218D1CB611}"/>
              </a:ext>
            </a:extLst>
          </p:cNvPr>
          <p:cNvSpPr txBox="1">
            <a:spLocks noGrp="1"/>
          </p:cNvSpPr>
          <p:nvPr>
            <p:ph type="sldNum" sz="quarter" idx="8"/>
          </p:nvPr>
        </p:nvSpPr>
        <p:spPr/>
        <p:txBody>
          <a:bodyPr/>
          <a:lstStyle>
            <a:lvl1pPr>
              <a:defRPr/>
            </a:lvl1pPr>
          </a:lstStyle>
          <a:p>
            <a:pPr lvl="0"/>
            <a:fld id="{34CD2D88-20A6-40B6-9E51-1001CF16A38C}" type="slidenum">
              <a:t>‹N°›</a:t>
            </a:fld>
            <a:endParaRPr lang="fr-FR"/>
          </a:p>
        </p:txBody>
      </p:sp>
    </p:spTree>
    <p:extLst>
      <p:ext uri="{BB962C8B-B14F-4D97-AF65-F5344CB8AC3E}">
        <p14:creationId xmlns:p14="http://schemas.microsoft.com/office/powerpoint/2010/main" val="65098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57DBD1-DFA5-492E-A404-2D5F715F82BD}"/>
              </a:ext>
            </a:extLst>
          </p:cNvPr>
          <p:cNvSpPr txBox="1">
            <a:spLocks noGrp="1"/>
          </p:cNvSpPr>
          <p:nvPr>
            <p:ph type="title"/>
          </p:nvPr>
        </p:nvSpPr>
        <p:spPr>
          <a:xfrm>
            <a:off x="839784" y="457200"/>
            <a:ext cx="3932240" cy="1600200"/>
          </a:xfr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7AA86DBD-55A3-4479-80C8-231AD1CC81D4}"/>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A9070EC6-0DAD-48D5-9D38-64128198894E}"/>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81ED2B0-E921-4A64-ADEA-52A582C3EB76}"/>
              </a:ext>
            </a:extLst>
          </p:cNvPr>
          <p:cNvSpPr txBox="1">
            <a:spLocks noGrp="1"/>
          </p:cNvSpPr>
          <p:nvPr>
            <p:ph type="dt" sz="half" idx="7"/>
          </p:nvPr>
        </p:nvSpPr>
        <p:spPr/>
        <p:txBody>
          <a:bodyPr/>
          <a:lstStyle>
            <a:lvl1pPr>
              <a:defRPr/>
            </a:lvl1pPr>
          </a:lstStyle>
          <a:p>
            <a:pPr lvl="0"/>
            <a:fld id="{AD58C80D-7059-4EDE-B042-23C78FBDAF16}" type="datetime1">
              <a:rPr lang="fr-FR"/>
              <a:pPr lvl="0"/>
              <a:t>06/09/2019</a:t>
            </a:fld>
            <a:endParaRPr lang="fr-FR"/>
          </a:p>
        </p:txBody>
      </p:sp>
      <p:sp>
        <p:nvSpPr>
          <p:cNvPr id="6" name="Espace réservé du pied de page 5">
            <a:extLst>
              <a:ext uri="{FF2B5EF4-FFF2-40B4-BE49-F238E27FC236}">
                <a16:creationId xmlns:a16="http://schemas.microsoft.com/office/drawing/2014/main" id="{A626C8EE-C9FA-4B04-B5B2-B34938BADC0F}"/>
              </a:ext>
            </a:extLst>
          </p:cNvPr>
          <p:cNvSpPr txBox="1">
            <a:spLocks noGrp="1"/>
          </p:cNvSpPr>
          <p:nvPr>
            <p:ph type="ftr" sz="quarter" idx="9"/>
          </p:nvPr>
        </p:nvSpPr>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D0BF743A-88E4-4F23-A46D-808E97F9F8F6}"/>
              </a:ext>
            </a:extLst>
          </p:cNvPr>
          <p:cNvSpPr txBox="1">
            <a:spLocks noGrp="1"/>
          </p:cNvSpPr>
          <p:nvPr>
            <p:ph type="sldNum" sz="quarter" idx="8"/>
          </p:nvPr>
        </p:nvSpPr>
        <p:spPr/>
        <p:txBody>
          <a:bodyPr/>
          <a:lstStyle>
            <a:lvl1pPr>
              <a:defRPr/>
            </a:lvl1pPr>
          </a:lstStyle>
          <a:p>
            <a:pPr lvl="0"/>
            <a:fld id="{C4D195C9-0C03-4AB4-B955-A08A0D7D60C1}" type="slidenum">
              <a:t>‹N°›</a:t>
            </a:fld>
            <a:endParaRPr lang="fr-FR"/>
          </a:p>
        </p:txBody>
      </p:sp>
    </p:spTree>
    <p:extLst>
      <p:ext uri="{BB962C8B-B14F-4D97-AF65-F5344CB8AC3E}">
        <p14:creationId xmlns:p14="http://schemas.microsoft.com/office/powerpoint/2010/main" val="263055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CC34CC-1A0C-4971-BE35-94162383B4FB}"/>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0BD934F8-21FB-480A-A504-06810706EC5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180131-3450-4697-93AC-6674977B876C}"/>
              </a:ext>
            </a:extLst>
          </p:cNvPr>
          <p:cNvSpPr txBox="1">
            <a:spLocks noGrp="1"/>
          </p:cNvSpPr>
          <p:nvPr>
            <p:ph type="dt" sz="half" idx="7"/>
          </p:nvPr>
        </p:nvSpPr>
        <p:spPr/>
        <p:txBody>
          <a:bodyPr/>
          <a:lstStyle>
            <a:lvl1pPr>
              <a:defRPr/>
            </a:lvl1pPr>
          </a:lstStyle>
          <a:p>
            <a:pPr lvl="0"/>
            <a:fld id="{C79845E8-4E5F-4FAA-A477-4A87097A2834}" type="datetime1">
              <a:rPr lang="fr-FR"/>
              <a:pPr lvl="0"/>
              <a:t>06/09/2019</a:t>
            </a:fld>
            <a:endParaRPr lang="fr-FR"/>
          </a:p>
        </p:txBody>
      </p:sp>
      <p:sp>
        <p:nvSpPr>
          <p:cNvPr id="5" name="Espace réservé du pied de page 4">
            <a:extLst>
              <a:ext uri="{FF2B5EF4-FFF2-40B4-BE49-F238E27FC236}">
                <a16:creationId xmlns:a16="http://schemas.microsoft.com/office/drawing/2014/main" id="{251926AC-4EF3-43C6-8DFA-C6E6C0E09CC5}"/>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8F8F5A-6274-4B66-8530-6C1C6AEC33A4}"/>
              </a:ext>
            </a:extLst>
          </p:cNvPr>
          <p:cNvSpPr txBox="1">
            <a:spLocks noGrp="1"/>
          </p:cNvSpPr>
          <p:nvPr>
            <p:ph type="sldNum" sz="quarter" idx="8"/>
          </p:nvPr>
        </p:nvSpPr>
        <p:spPr/>
        <p:txBody>
          <a:bodyPr/>
          <a:lstStyle>
            <a:lvl1pPr>
              <a:defRPr/>
            </a:lvl1pPr>
          </a:lstStyle>
          <a:p>
            <a:pPr lvl="0"/>
            <a:fld id="{BF14C511-EE49-4BAE-A710-19F33927A216}" type="slidenum">
              <a:t>‹N°›</a:t>
            </a:fld>
            <a:endParaRPr lang="fr-FR"/>
          </a:p>
        </p:txBody>
      </p:sp>
    </p:spTree>
    <p:extLst>
      <p:ext uri="{BB962C8B-B14F-4D97-AF65-F5344CB8AC3E}">
        <p14:creationId xmlns:p14="http://schemas.microsoft.com/office/powerpoint/2010/main" val="1049600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B2E33AD-9AF1-410B-8699-9703CB76867C}"/>
              </a:ext>
            </a:extLst>
          </p:cNvPr>
          <p:cNvSpPr txBox="1">
            <a:spLocks noGrp="1"/>
          </p:cNvSpPr>
          <p:nvPr>
            <p:ph type="title" orient="vert"/>
          </p:nvPr>
        </p:nvSpPr>
        <p:spPr>
          <a:xfrm>
            <a:off x="8724903" y="365129"/>
            <a:ext cx="2628899" cy="5811834"/>
          </a:xfr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42EEA6E7-48A2-4229-8F5B-3EB7CFA14692}"/>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9AA7D3-F777-49F7-90F5-52225271507A}"/>
              </a:ext>
            </a:extLst>
          </p:cNvPr>
          <p:cNvSpPr txBox="1">
            <a:spLocks noGrp="1"/>
          </p:cNvSpPr>
          <p:nvPr>
            <p:ph type="dt" sz="half" idx="7"/>
          </p:nvPr>
        </p:nvSpPr>
        <p:spPr/>
        <p:txBody>
          <a:bodyPr/>
          <a:lstStyle>
            <a:lvl1pPr>
              <a:defRPr/>
            </a:lvl1pPr>
          </a:lstStyle>
          <a:p>
            <a:pPr lvl="0"/>
            <a:fld id="{64C822E8-BC55-4396-A130-6C597275A2A6}" type="datetime1">
              <a:rPr lang="fr-FR"/>
              <a:pPr lvl="0"/>
              <a:t>06/09/2019</a:t>
            </a:fld>
            <a:endParaRPr lang="fr-FR"/>
          </a:p>
        </p:txBody>
      </p:sp>
      <p:sp>
        <p:nvSpPr>
          <p:cNvPr id="5" name="Espace réservé du pied de page 4">
            <a:extLst>
              <a:ext uri="{FF2B5EF4-FFF2-40B4-BE49-F238E27FC236}">
                <a16:creationId xmlns:a16="http://schemas.microsoft.com/office/drawing/2014/main" id="{BD22DB1D-BAF3-45FA-842B-2C98E1E2D411}"/>
              </a:ext>
            </a:extLst>
          </p:cNvPr>
          <p:cNvSpPr txBox="1">
            <a:spLocks noGrp="1"/>
          </p:cNvSpPr>
          <p:nvPr>
            <p:ph type="ftr" sz="quarter" idx="9"/>
          </p:nvPr>
        </p:nvSpPr>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C141B73-DE25-4A85-B7C9-4194426C4F2E}"/>
              </a:ext>
            </a:extLst>
          </p:cNvPr>
          <p:cNvSpPr txBox="1">
            <a:spLocks noGrp="1"/>
          </p:cNvSpPr>
          <p:nvPr>
            <p:ph type="sldNum" sz="quarter" idx="8"/>
          </p:nvPr>
        </p:nvSpPr>
        <p:spPr/>
        <p:txBody>
          <a:bodyPr/>
          <a:lstStyle>
            <a:lvl1pPr>
              <a:defRPr/>
            </a:lvl1pPr>
          </a:lstStyle>
          <a:p>
            <a:pPr lvl="0"/>
            <a:fld id="{DE936C41-A8E7-4149-BAAE-02AEC08F20F6}" type="slidenum">
              <a:t>‹N°›</a:t>
            </a:fld>
            <a:endParaRPr lang="fr-FR"/>
          </a:p>
        </p:txBody>
      </p:sp>
    </p:spTree>
    <p:extLst>
      <p:ext uri="{BB962C8B-B14F-4D97-AF65-F5344CB8AC3E}">
        <p14:creationId xmlns:p14="http://schemas.microsoft.com/office/powerpoint/2010/main" val="85080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mt="30000"/>
          </a:blip>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004FEB9-3544-42B7-92AC-3D5477024BCA}"/>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fr-FR"/>
              <a:t>Modifiez le style du titre</a:t>
            </a:r>
          </a:p>
        </p:txBody>
      </p:sp>
      <p:sp>
        <p:nvSpPr>
          <p:cNvPr id="3" name="Espace réservé du texte 2">
            <a:extLst>
              <a:ext uri="{FF2B5EF4-FFF2-40B4-BE49-F238E27FC236}">
                <a16:creationId xmlns:a16="http://schemas.microsoft.com/office/drawing/2014/main" id="{698812EB-7C24-4FE6-8A16-DA3B13F11AA7}"/>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E2ECF1-F51A-4B5C-921B-8038B81C7F4A}"/>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18BA2E40-5038-45C2-917A-AECFC93714EB}" type="datetime1">
              <a:rPr lang="fr-FR"/>
              <a:pPr lvl="0"/>
              <a:t>06/09/2019</a:t>
            </a:fld>
            <a:endParaRPr lang="fr-FR"/>
          </a:p>
        </p:txBody>
      </p:sp>
      <p:sp>
        <p:nvSpPr>
          <p:cNvPr id="5" name="Espace réservé du pied de page 4">
            <a:extLst>
              <a:ext uri="{FF2B5EF4-FFF2-40B4-BE49-F238E27FC236}">
                <a16:creationId xmlns:a16="http://schemas.microsoft.com/office/drawing/2014/main" id="{4E1AE9A2-FAFF-4024-883D-5CB422BE0608}"/>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endParaRPr lang="fr-FR"/>
          </a:p>
        </p:txBody>
      </p:sp>
      <p:sp>
        <p:nvSpPr>
          <p:cNvPr id="6" name="Espace réservé du numéro de diapositive 5">
            <a:extLst>
              <a:ext uri="{FF2B5EF4-FFF2-40B4-BE49-F238E27FC236}">
                <a16:creationId xmlns:a16="http://schemas.microsoft.com/office/drawing/2014/main" id="{B66094B5-4DC3-4A41-8AF4-CABCD3F31363}"/>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Calibri"/>
              </a:defRPr>
            </a:lvl1pPr>
          </a:lstStyle>
          <a:p>
            <a:pPr lvl="0"/>
            <a:fld id="{573105E7-1F8F-4E3C-B34A-9FFC71EF53D7}"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fr-FR"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web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AF6B0C-835E-4861-886B-C0F9FC0279CA}"/>
              </a:ext>
            </a:extLst>
          </p:cNvPr>
          <p:cNvSpPr txBox="1">
            <a:spLocks noGrp="1"/>
          </p:cNvSpPr>
          <p:nvPr>
            <p:ph type="ctrTitle"/>
          </p:nvPr>
        </p:nvSpPr>
        <p:spPr/>
        <p:txBody>
          <a:bodyPr>
            <a:normAutofit/>
          </a:bodyPr>
          <a:lstStyle/>
          <a:p>
            <a:pPr lvl="0"/>
            <a:r>
              <a:rPr lang="fr-FR" sz="8000" b="1" dirty="0"/>
              <a:t>Référendum scolaire</a:t>
            </a:r>
          </a:p>
        </p:txBody>
      </p:sp>
      <p:sp>
        <p:nvSpPr>
          <p:cNvPr id="3" name="Sous-titre 2">
            <a:extLst>
              <a:ext uri="{FF2B5EF4-FFF2-40B4-BE49-F238E27FC236}">
                <a16:creationId xmlns:a16="http://schemas.microsoft.com/office/drawing/2014/main" id="{E10EEE88-77F7-44CE-9E80-D5D84552E732}"/>
              </a:ext>
            </a:extLst>
          </p:cNvPr>
          <p:cNvSpPr txBox="1">
            <a:spLocks noGrp="1"/>
          </p:cNvSpPr>
          <p:nvPr>
            <p:ph type="subTitle" idx="1"/>
          </p:nvPr>
        </p:nvSpPr>
        <p:spPr/>
        <p:txBody>
          <a:bodyPr/>
          <a:lstStyle/>
          <a:p>
            <a:pPr lvl="0"/>
            <a:r>
              <a:rPr lang="fr-FR" sz="4000" dirty="0"/>
              <a:t>La viande à la cantine….. STOP ou ENCORE?</a:t>
            </a:r>
          </a:p>
          <a:p>
            <a:pPr lvl="0"/>
            <a:r>
              <a:rPr lang="fr-FR" sz="4000" dirty="0"/>
              <a:t>Votez sur Pronote!</a:t>
            </a:r>
          </a:p>
        </p:txBody>
      </p:sp>
      <p:pic>
        <p:nvPicPr>
          <p:cNvPr id="5" name="Image 4">
            <a:extLst>
              <a:ext uri="{FF2B5EF4-FFF2-40B4-BE49-F238E27FC236}">
                <a16:creationId xmlns:a16="http://schemas.microsoft.com/office/drawing/2014/main" id="{B1F9169C-02F5-4295-AB25-C40FA063E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4640" y="4323240"/>
            <a:ext cx="2504440" cy="25044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F9D34-2515-486C-9A5D-3B7DD57DFAD7}"/>
              </a:ext>
            </a:extLst>
          </p:cNvPr>
          <p:cNvSpPr txBox="1">
            <a:spLocks noGrp="1"/>
          </p:cNvSpPr>
          <p:nvPr>
            <p:ph type="title"/>
          </p:nvPr>
        </p:nvSpPr>
        <p:spPr/>
        <p:txBody>
          <a:bodyPr/>
          <a:lstStyle/>
          <a:p>
            <a:pPr lvl="0"/>
            <a:r>
              <a:rPr lang="fr-FR" b="1" dirty="0"/>
              <a:t>1. Pourquoi la viande pose-t-elle problème ?</a:t>
            </a:r>
          </a:p>
        </p:txBody>
      </p:sp>
      <p:sp>
        <p:nvSpPr>
          <p:cNvPr id="3" name="Espace réservé du contenu 2">
            <a:extLst>
              <a:ext uri="{FF2B5EF4-FFF2-40B4-BE49-F238E27FC236}">
                <a16:creationId xmlns:a16="http://schemas.microsoft.com/office/drawing/2014/main" id="{F9EA85D4-1A35-4EB7-87CE-EE2926F10E49}"/>
              </a:ext>
            </a:extLst>
          </p:cNvPr>
          <p:cNvSpPr txBox="1">
            <a:spLocks noGrp="1"/>
          </p:cNvSpPr>
          <p:nvPr>
            <p:ph idx="1"/>
          </p:nvPr>
        </p:nvSpPr>
        <p:spPr>
          <a:xfrm>
            <a:off x="182880" y="1825627"/>
            <a:ext cx="11170923" cy="4351336"/>
          </a:xfrm>
        </p:spPr>
        <p:txBody>
          <a:bodyPr/>
          <a:lstStyle/>
          <a:p>
            <a:pPr marL="0" lvl="0" indent="0">
              <a:buNone/>
            </a:pPr>
            <a:endParaRPr lang="fr-FR" dirty="0"/>
          </a:p>
          <a:p>
            <a:pPr lvl="0">
              <a:buFontTx/>
              <a:buChar char="-"/>
            </a:pPr>
            <a:r>
              <a:rPr lang="fr-FR" dirty="0"/>
              <a:t>Déforestation : Pour faire des pâturages, il faut défricher des forêts </a:t>
            </a:r>
          </a:p>
          <a:p>
            <a:pPr marL="0" lvl="0" indent="0">
              <a:buNone/>
            </a:pPr>
            <a:endParaRPr lang="fr-FR" dirty="0"/>
          </a:p>
          <a:p>
            <a:pPr lvl="0">
              <a:buFontTx/>
              <a:buChar char="-"/>
            </a:pPr>
            <a:r>
              <a:rPr lang="fr-FR" dirty="0"/>
              <a:t>Les animaux émettent des gaz à effet de serre (méthane)</a:t>
            </a:r>
          </a:p>
          <a:p>
            <a:pPr marL="0" lvl="0" indent="0">
              <a:buNone/>
            </a:pPr>
            <a:endParaRPr lang="fr-FR" dirty="0"/>
          </a:p>
          <a:p>
            <a:pPr lvl="0">
              <a:buFontTx/>
              <a:buChar char="-"/>
            </a:pPr>
            <a:r>
              <a:rPr lang="fr-FR" dirty="0"/>
              <a:t>Transport : Les animaux que nous consommons viennent parfois de l’autre bout du monde</a:t>
            </a:r>
          </a:p>
        </p:txBody>
      </p:sp>
      <p:pic>
        <p:nvPicPr>
          <p:cNvPr id="6" name="Image 5">
            <a:extLst>
              <a:ext uri="{FF2B5EF4-FFF2-40B4-BE49-F238E27FC236}">
                <a16:creationId xmlns:a16="http://schemas.microsoft.com/office/drawing/2014/main" id="{F1212DB2-DBC5-4E3C-9AB6-AD21B1DDBF7A}"/>
              </a:ext>
            </a:extLst>
          </p:cNvPr>
          <p:cNvPicPr>
            <a:picLocks noChangeAspect="1"/>
          </p:cNvPicPr>
          <p:nvPr/>
        </p:nvPicPr>
        <p:blipFill>
          <a:blip r:embed="rId3"/>
          <a:stretch>
            <a:fillRect/>
          </a:stretch>
        </p:blipFill>
        <p:spPr>
          <a:xfrm>
            <a:off x="8941679" y="3169014"/>
            <a:ext cx="2314575" cy="1102440"/>
          </a:xfrm>
          <a:prstGeom prst="rect">
            <a:avLst/>
          </a:prstGeom>
        </p:spPr>
      </p:pic>
      <p:pic>
        <p:nvPicPr>
          <p:cNvPr id="8" name="Image 7">
            <a:extLst>
              <a:ext uri="{FF2B5EF4-FFF2-40B4-BE49-F238E27FC236}">
                <a16:creationId xmlns:a16="http://schemas.microsoft.com/office/drawing/2014/main" id="{42430DC8-5E66-4A36-B623-2F17D70009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5280" y="4001295"/>
            <a:ext cx="1945640" cy="1945640"/>
          </a:xfrm>
          <a:prstGeom prst="rect">
            <a:avLst/>
          </a:prstGeom>
        </p:spPr>
      </p:pic>
      <p:pic>
        <p:nvPicPr>
          <p:cNvPr id="10" name="Image 9">
            <a:extLst>
              <a:ext uri="{FF2B5EF4-FFF2-40B4-BE49-F238E27FC236}">
                <a16:creationId xmlns:a16="http://schemas.microsoft.com/office/drawing/2014/main" id="{AD9ECEC7-0510-465F-BBD7-99AAC12975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1440" y="1395257"/>
            <a:ext cx="1757680" cy="1757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BBC941-385E-4005-A2FA-F49F847C20F9}"/>
              </a:ext>
            </a:extLst>
          </p:cNvPr>
          <p:cNvSpPr txBox="1">
            <a:spLocks noGrp="1"/>
          </p:cNvSpPr>
          <p:nvPr>
            <p:ph type="title"/>
          </p:nvPr>
        </p:nvSpPr>
        <p:spPr/>
        <p:txBody>
          <a:bodyPr/>
          <a:lstStyle/>
          <a:p>
            <a:pPr lvl="0" algn="ctr"/>
            <a:r>
              <a:rPr lang="fr-FR" b="1" dirty="0"/>
              <a:t>Viande et réchauffement climatique</a:t>
            </a:r>
          </a:p>
        </p:txBody>
      </p:sp>
      <p:pic>
        <p:nvPicPr>
          <p:cNvPr id="3" name="Espace réservé du contenu 4">
            <a:extLst>
              <a:ext uri="{FF2B5EF4-FFF2-40B4-BE49-F238E27FC236}">
                <a16:creationId xmlns:a16="http://schemas.microsoft.com/office/drawing/2014/main" id="{8326E243-147A-417A-96A9-14D38C99EF30}"/>
              </a:ext>
            </a:extLst>
          </p:cNvPr>
          <p:cNvPicPr>
            <a:picLocks noGrp="1" noChangeAspect="1"/>
          </p:cNvPicPr>
          <p:nvPr>
            <p:ph idx="1"/>
          </p:nvPr>
        </p:nvPicPr>
        <p:blipFill rotWithShape="1">
          <a:blip r:embed="rId3"/>
          <a:srcRect l="73193" t="69537" r="1577" b="6953"/>
          <a:stretch/>
        </p:blipFill>
        <p:spPr>
          <a:xfrm>
            <a:off x="5059680" y="4833935"/>
            <a:ext cx="1463040" cy="1022984"/>
          </a:xfrm>
        </p:spPr>
      </p:pic>
      <p:sp>
        <p:nvSpPr>
          <p:cNvPr id="4" name="ZoneTexte 3">
            <a:extLst>
              <a:ext uri="{FF2B5EF4-FFF2-40B4-BE49-F238E27FC236}">
                <a16:creationId xmlns:a16="http://schemas.microsoft.com/office/drawing/2014/main" id="{236DC178-DCFC-4F02-9B2F-345B43ED0954}"/>
              </a:ext>
            </a:extLst>
          </p:cNvPr>
          <p:cNvSpPr txBox="1"/>
          <p:nvPr/>
        </p:nvSpPr>
        <p:spPr>
          <a:xfrm>
            <a:off x="457200" y="1690688"/>
            <a:ext cx="10173685" cy="4493538"/>
          </a:xfrm>
          <a:prstGeom prst="rect">
            <a:avLst/>
          </a:prstGeom>
          <a:noFill/>
        </p:spPr>
        <p:txBody>
          <a:bodyPr wrap="square" rtlCol="0">
            <a:spAutoFit/>
          </a:bodyPr>
          <a:lstStyle/>
          <a:p>
            <a:endParaRPr lang="fr-FR" dirty="0"/>
          </a:p>
          <a:p>
            <a:endParaRPr lang="fr-FR" dirty="0"/>
          </a:p>
          <a:p>
            <a:endParaRPr lang="fr-FR" dirty="0"/>
          </a:p>
          <a:p>
            <a:r>
              <a:rPr lang="fr-FR" sz="2800" dirty="0"/>
              <a:t>Repas végétarien (ni viande, ni produit laitier) = c’est comme rouler </a:t>
            </a:r>
            <a:r>
              <a:rPr lang="fr-FR" sz="2800" b="1" dirty="0"/>
              <a:t>629</a:t>
            </a:r>
            <a:r>
              <a:rPr lang="fr-FR" sz="2800" dirty="0"/>
              <a:t> km par an en voiture</a:t>
            </a:r>
          </a:p>
          <a:p>
            <a:endParaRPr lang="fr-FR" sz="2800" dirty="0"/>
          </a:p>
          <a:p>
            <a:endParaRPr lang="fr-FR" sz="2800" dirty="0"/>
          </a:p>
          <a:p>
            <a:r>
              <a:rPr lang="fr-FR" sz="2800" dirty="0"/>
              <a:t>Repas non végétarien (avec viande et produits laitiers) = c’est comme rouler </a:t>
            </a:r>
            <a:r>
              <a:rPr lang="fr-FR" sz="2800" b="1" dirty="0"/>
              <a:t>4758</a:t>
            </a:r>
            <a:r>
              <a:rPr lang="fr-FR" sz="2800" dirty="0"/>
              <a:t> km par en voiture</a:t>
            </a:r>
          </a:p>
          <a:p>
            <a:endParaRPr lang="fr-FR" sz="2800" dirty="0"/>
          </a:p>
          <a:p>
            <a:endParaRPr lang="fr-FR" dirty="0"/>
          </a:p>
          <a:p>
            <a:endParaRPr lang="fr-FR" dirty="0"/>
          </a:p>
        </p:txBody>
      </p:sp>
      <p:pic>
        <p:nvPicPr>
          <p:cNvPr id="5" name="Espace réservé du contenu 4">
            <a:extLst>
              <a:ext uri="{FF2B5EF4-FFF2-40B4-BE49-F238E27FC236}">
                <a16:creationId xmlns:a16="http://schemas.microsoft.com/office/drawing/2014/main" id="{B1B8A098-1DF8-4B64-AC35-107E2460C99B}"/>
              </a:ext>
            </a:extLst>
          </p:cNvPr>
          <p:cNvPicPr>
            <a:picLocks noChangeAspect="1"/>
          </p:cNvPicPr>
          <p:nvPr/>
        </p:nvPicPr>
        <p:blipFill rotWithShape="1">
          <a:blip r:embed="rId3"/>
          <a:srcRect l="75296" t="17395" r="2628" b="57154"/>
          <a:stretch/>
        </p:blipFill>
        <p:spPr>
          <a:xfrm>
            <a:off x="4693920" y="3063716"/>
            <a:ext cx="1280160" cy="110744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297DAF-FF3B-4FDD-9D7A-AC0A67E05B5C}"/>
              </a:ext>
            </a:extLst>
          </p:cNvPr>
          <p:cNvSpPr txBox="1">
            <a:spLocks noGrp="1"/>
          </p:cNvSpPr>
          <p:nvPr>
            <p:ph type="title"/>
          </p:nvPr>
        </p:nvSpPr>
        <p:spPr/>
        <p:txBody>
          <a:bodyPr/>
          <a:lstStyle/>
          <a:p>
            <a:pPr lvl="0" algn="ctr"/>
            <a:r>
              <a:rPr lang="fr-FR" b="1" dirty="0"/>
              <a:t>Il y a aussi la question du bien-être animal…</a:t>
            </a:r>
          </a:p>
        </p:txBody>
      </p:sp>
      <p:sp>
        <p:nvSpPr>
          <p:cNvPr id="3" name="Espace réservé du contenu 2">
            <a:extLst>
              <a:ext uri="{FF2B5EF4-FFF2-40B4-BE49-F238E27FC236}">
                <a16:creationId xmlns:a16="http://schemas.microsoft.com/office/drawing/2014/main" id="{ED73050F-44E6-46A9-BC83-0BECA969A963}"/>
              </a:ext>
            </a:extLst>
          </p:cNvPr>
          <p:cNvSpPr txBox="1">
            <a:spLocks noGrp="1"/>
          </p:cNvSpPr>
          <p:nvPr>
            <p:ph idx="1"/>
          </p:nvPr>
        </p:nvSpPr>
        <p:spPr>
          <a:xfrm>
            <a:off x="838197" y="1464676"/>
            <a:ext cx="10515606" cy="4915804"/>
          </a:xfrm>
        </p:spPr>
        <p:txBody>
          <a:bodyPr/>
          <a:lstStyle/>
          <a:p>
            <a:pPr lvl="0"/>
            <a:r>
              <a:rPr lang="fr-FR" dirty="0"/>
              <a:t>65 milliards d’animaux tués par an (soit 2000 par seconde)</a:t>
            </a:r>
          </a:p>
          <a:p>
            <a:pPr lvl="0"/>
            <a:r>
              <a:rPr lang="fr-FR" dirty="0"/>
              <a:t>Des animaux en cage, enfermés toute leur vie, mutilés…. </a:t>
            </a:r>
          </a:p>
          <a:p>
            <a:pPr lvl="0"/>
            <a:endParaRPr lang="fr-FR" dirty="0"/>
          </a:p>
        </p:txBody>
      </p:sp>
      <p:pic>
        <p:nvPicPr>
          <p:cNvPr id="4" name="Image 4">
            <a:extLst>
              <a:ext uri="{FF2B5EF4-FFF2-40B4-BE49-F238E27FC236}">
                <a16:creationId xmlns:a16="http://schemas.microsoft.com/office/drawing/2014/main" id="{6628330F-0400-4E46-B5DC-38A84F5F1661}"/>
              </a:ext>
            </a:extLst>
          </p:cNvPr>
          <p:cNvPicPr>
            <a:picLocks noChangeAspect="1"/>
          </p:cNvPicPr>
          <p:nvPr/>
        </p:nvPicPr>
        <p:blipFill>
          <a:blip r:embed="rId3"/>
          <a:stretch>
            <a:fillRect/>
          </a:stretch>
        </p:blipFill>
        <p:spPr>
          <a:xfrm>
            <a:off x="2946129" y="2594519"/>
            <a:ext cx="5759613" cy="3898352"/>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785125-51B6-455E-9369-D5F10A571127}"/>
              </a:ext>
            </a:extLst>
          </p:cNvPr>
          <p:cNvSpPr txBox="1">
            <a:spLocks noGrp="1"/>
          </p:cNvSpPr>
          <p:nvPr>
            <p:ph type="title"/>
          </p:nvPr>
        </p:nvSpPr>
        <p:spPr/>
        <p:txBody>
          <a:bodyPr/>
          <a:lstStyle/>
          <a:p>
            <a:pPr lvl="0"/>
            <a:r>
              <a:rPr lang="fr-FR" b="1" dirty="0"/>
              <a:t>2. Quels sont les risques ou les bienfaits pour ma santé? </a:t>
            </a:r>
          </a:p>
        </p:txBody>
      </p:sp>
      <p:sp>
        <p:nvSpPr>
          <p:cNvPr id="3" name="Espace réservé du contenu 2">
            <a:extLst>
              <a:ext uri="{FF2B5EF4-FFF2-40B4-BE49-F238E27FC236}">
                <a16:creationId xmlns:a16="http://schemas.microsoft.com/office/drawing/2014/main" id="{3FD30573-748D-4C4D-9DFA-D7AB7D10FFCF}"/>
              </a:ext>
            </a:extLst>
          </p:cNvPr>
          <p:cNvSpPr txBox="1">
            <a:spLocks noGrp="1"/>
          </p:cNvSpPr>
          <p:nvPr>
            <p:ph idx="1"/>
          </p:nvPr>
        </p:nvSpPr>
        <p:spPr/>
        <p:txBody>
          <a:bodyPr>
            <a:normAutofit/>
          </a:bodyPr>
          <a:lstStyle/>
          <a:p>
            <a:pPr marL="0" lvl="0" indent="0">
              <a:lnSpc>
                <a:spcPct val="80000"/>
              </a:lnSpc>
              <a:buNone/>
            </a:pPr>
            <a:endParaRPr lang="fr-FR" dirty="0"/>
          </a:p>
          <a:p>
            <a:pPr marL="0" lvl="0" indent="0">
              <a:lnSpc>
                <a:spcPct val="80000"/>
              </a:lnSpc>
              <a:buNone/>
            </a:pPr>
            <a:r>
              <a:rPr lang="fr-FR" dirty="0"/>
              <a:t>La viande est bonne pour la santé! Mais il ne faut pas en abuser! </a:t>
            </a:r>
          </a:p>
          <a:p>
            <a:pPr marL="0" lvl="0" indent="0">
              <a:lnSpc>
                <a:spcPct val="80000"/>
              </a:lnSpc>
              <a:buNone/>
            </a:pPr>
            <a:endParaRPr lang="fr-FR" dirty="0"/>
          </a:p>
          <a:p>
            <a:pPr marL="0" lvl="0" indent="0">
              <a:lnSpc>
                <a:spcPct val="80000"/>
              </a:lnSpc>
              <a:buNone/>
            </a:pPr>
            <a:r>
              <a:rPr lang="fr-FR" b="1" dirty="0"/>
              <a:t>Maximum : </a:t>
            </a:r>
            <a:r>
              <a:rPr lang="fr-FR" dirty="0"/>
              <a:t>3 rations de viande rouge et 2 portions de poisson par semaine</a:t>
            </a:r>
          </a:p>
          <a:p>
            <a:pPr marL="0" lvl="0" indent="0">
              <a:lnSpc>
                <a:spcPct val="80000"/>
              </a:lnSpc>
              <a:buNone/>
            </a:pPr>
            <a:endParaRPr lang="fr-FR" dirty="0"/>
          </a:p>
          <a:p>
            <a:pPr marL="0" lvl="0" indent="0">
              <a:lnSpc>
                <a:spcPct val="80000"/>
              </a:lnSpc>
              <a:buNone/>
            </a:pPr>
            <a:endParaRPr lang="fr-FR" dirty="0"/>
          </a:p>
          <a:p>
            <a:pPr marL="0" lvl="0" indent="0">
              <a:lnSpc>
                <a:spcPct val="80000"/>
              </a:lnSpc>
              <a:buNone/>
            </a:pPr>
            <a:endParaRPr lang="fr-FR" dirty="0"/>
          </a:p>
          <a:p>
            <a:pPr lvl="0">
              <a:lnSpc>
                <a:spcPct val="80000"/>
              </a:lnSpc>
            </a:pPr>
            <a:endParaRPr lang="fr-FR" dirty="0"/>
          </a:p>
        </p:txBody>
      </p:sp>
      <p:pic>
        <p:nvPicPr>
          <p:cNvPr id="5" name="Graphique 4">
            <a:extLst>
              <a:ext uri="{FF2B5EF4-FFF2-40B4-BE49-F238E27FC236}">
                <a16:creationId xmlns:a16="http://schemas.microsoft.com/office/drawing/2014/main" id="{6401B071-0DD6-41C4-B89C-4BEFCE897B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102" y="4172585"/>
            <a:ext cx="1487170" cy="1487170"/>
          </a:xfrm>
          <a:prstGeom prst="rect">
            <a:avLst/>
          </a:prstGeom>
        </p:spPr>
      </p:pic>
      <p:pic>
        <p:nvPicPr>
          <p:cNvPr id="6" name="Graphique 5">
            <a:extLst>
              <a:ext uri="{FF2B5EF4-FFF2-40B4-BE49-F238E27FC236}">
                <a16:creationId xmlns:a16="http://schemas.microsoft.com/office/drawing/2014/main" id="{35DB9ED4-2C38-463A-9291-D8D5B79E47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54245" y="4205924"/>
            <a:ext cx="1487170" cy="1487170"/>
          </a:xfrm>
          <a:prstGeom prst="rect">
            <a:avLst/>
          </a:prstGeom>
        </p:spPr>
      </p:pic>
      <p:pic>
        <p:nvPicPr>
          <p:cNvPr id="7" name="Graphique 6">
            <a:extLst>
              <a:ext uri="{FF2B5EF4-FFF2-40B4-BE49-F238E27FC236}">
                <a16:creationId xmlns:a16="http://schemas.microsoft.com/office/drawing/2014/main" id="{86504074-2031-4843-8E57-5F3ED58EE9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04064" y="4205924"/>
            <a:ext cx="1487170" cy="1487170"/>
          </a:xfrm>
          <a:prstGeom prst="rect">
            <a:avLst/>
          </a:prstGeom>
        </p:spPr>
      </p:pic>
      <p:pic>
        <p:nvPicPr>
          <p:cNvPr id="9" name="Graphique 8">
            <a:extLst>
              <a:ext uri="{FF2B5EF4-FFF2-40B4-BE49-F238E27FC236}">
                <a16:creationId xmlns:a16="http://schemas.microsoft.com/office/drawing/2014/main" id="{8819085F-21F1-4325-ABC1-717C00B07B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04426" y="4001295"/>
            <a:ext cx="1487170" cy="1487170"/>
          </a:xfrm>
          <a:prstGeom prst="rect">
            <a:avLst/>
          </a:prstGeom>
        </p:spPr>
      </p:pic>
      <p:pic>
        <p:nvPicPr>
          <p:cNvPr id="10" name="Graphique 9">
            <a:extLst>
              <a:ext uri="{FF2B5EF4-FFF2-40B4-BE49-F238E27FC236}">
                <a16:creationId xmlns:a16="http://schemas.microsoft.com/office/drawing/2014/main" id="{90BEB180-5133-43EA-93F2-59C69986B8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54607" y="4001295"/>
            <a:ext cx="1487170" cy="14871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9617AB-A7D9-4160-A4B6-8C9EF1CF9F42}"/>
              </a:ext>
            </a:extLst>
          </p:cNvPr>
          <p:cNvSpPr txBox="1">
            <a:spLocks noGrp="1"/>
          </p:cNvSpPr>
          <p:nvPr>
            <p:ph type="title"/>
          </p:nvPr>
        </p:nvSpPr>
        <p:spPr/>
        <p:txBody>
          <a:bodyPr/>
          <a:lstStyle/>
          <a:p>
            <a:pPr lvl="0"/>
            <a:r>
              <a:rPr lang="fr-FR" b="1" dirty="0"/>
              <a:t>3. Toutes les viandes se valent-elles? </a:t>
            </a:r>
          </a:p>
        </p:txBody>
      </p:sp>
      <p:sp>
        <p:nvSpPr>
          <p:cNvPr id="3" name="Espace réservé du contenu 2">
            <a:extLst>
              <a:ext uri="{FF2B5EF4-FFF2-40B4-BE49-F238E27FC236}">
                <a16:creationId xmlns:a16="http://schemas.microsoft.com/office/drawing/2014/main" id="{3B98E163-103B-43C8-923F-F364652306D2}"/>
              </a:ext>
            </a:extLst>
          </p:cNvPr>
          <p:cNvSpPr txBox="1">
            <a:spLocks noGrp="1"/>
          </p:cNvSpPr>
          <p:nvPr>
            <p:ph idx="1"/>
          </p:nvPr>
        </p:nvSpPr>
        <p:spPr/>
        <p:txBody>
          <a:bodyPr/>
          <a:lstStyle/>
          <a:p>
            <a:r>
              <a:rPr lang="fr-FR" dirty="0"/>
              <a:t>Réponse : non!</a:t>
            </a:r>
          </a:p>
          <a:p>
            <a:endParaRPr lang="fr-FR" dirty="0"/>
          </a:p>
          <a:p>
            <a:r>
              <a:rPr lang="fr-FR" dirty="0"/>
              <a:t>Comparons la viande de bœuf et la viande de poulet! (prochaine diapo)</a:t>
            </a:r>
          </a:p>
          <a:p>
            <a:r>
              <a:rPr lang="fr-FR" dirty="0"/>
              <a:t>Comparons la viande industrielle et la viande d’élevage ! (diapos suivantes)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516868-2115-4292-A831-3B3404E42852}"/>
              </a:ext>
            </a:extLst>
          </p:cNvPr>
          <p:cNvSpPr txBox="1">
            <a:spLocks noGrp="1"/>
          </p:cNvSpPr>
          <p:nvPr>
            <p:ph type="title"/>
          </p:nvPr>
        </p:nvSpPr>
        <p:spPr/>
        <p:txBody>
          <a:bodyPr/>
          <a:lstStyle/>
          <a:p>
            <a:pPr lvl="0" algn="ctr"/>
            <a:r>
              <a:rPr lang="fr-FR" b="1" dirty="0"/>
              <a:t>Toutes les viandes ne polluent pas autant</a:t>
            </a:r>
          </a:p>
        </p:txBody>
      </p:sp>
      <p:pic>
        <p:nvPicPr>
          <p:cNvPr id="3" name="Espace réservé du contenu 4">
            <a:extLst>
              <a:ext uri="{FF2B5EF4-FFF2-40B4-BE49-F238E27FC236}">
                <a16:creationId xmlns:a16="http://schemas.microsoft.com/office/drawing/2014/main" id="{279A2860-0250-456F-B32F-B6B50E0B0892}"/>
              </a:ext>
            </a:extLst>
          </p:cNvPr>
          <p:cNvPicPr>
            <a:picLocks noGrp="1" noChangeAspect="1"/>
          </p:cNvPicPr>
          <p:nvPr>
            <p:ph idx="1"/>
          </p:nvPr>
        </p:nvPicPr>
        <p:blipFill>
          <a:blip r:embed="rId3"/>
          <a:stretch>
            <a:fillRect/>
          </a:stretch>
        </p:blipFill>
        <p:spPr>
          <a:xfrm>
            <a:off x="2031227" y="1517783"/>
            <a:ext cx="8129546" cy="5115382"/>
          </a:xfrm>
        </p:spPr>
      </p:pic>
      <p:sp>
        <p:nvSpPr>
          <p:cNvPr id="4" name="ZoneTexte 3">
            <a:extLst>
              <a:ext uri="{FF2B5EF4-FFF2-40B4-BE49-F238E27FC236}">
                <a16:creationId xmlns:a16="http://schemas.microsoft.com/office/drawing/2014/main" id="{4CC43E6D-E680-4458-B275-0F3AB0695EE3}"/>
              </a:ext>
            </a:extLst>
          </p:cNvPr>
          <p:cNvSpPr txBox="1"/>
          <p:nvPr/>
        </p:nvSpPr>
        <p:spPr>
          <a:xfrm>
            <a:off x="2061129" y="1545070"/>
            <a:ext cx="923330" cy="4351108"/>
          </a:xfrm>
          <a:prstGeom prst="rect">
            <a:avLst/>
          </a:prstGeom>
          <a:solidFill>
            <a:schemeClr val="bg1"/>
          </a:solidFill>
        </p:spPr>
        <p:txBody>
          <a:bodyPr vert="vert270" wrap="square" rtlCol="0">
            <a:spAutoFit/>
          </a:bodyPr>
          <a:lstStyle/>
          <a:p>
            <a:pPr algn="ctr"/>
            <a:r>
              <a:rPr lang="fr-FR" sz="2400" b="1" dirty="0"/>
              <a:t>CO2 (en kg) émis pour 1kg de viande comestible </a:t>
            </a:r>
          </a:p>
        </p:txBody>
      </p:sp>
      <p:sp>
        <p:nvSpPr>
          <p:cNvPr id="6" name="ZoneTexte 5">
            <a:extLst>
              <a:ext uri="{FF2B5EF4-FFF2-40B4-BE49-F238E27FC236}">
                <a16:creationId xmlns:a16="http://schemas.microsoft.com/office/drawing/2014/main" id="{C68C82E4-24C7-4DEC-9F62-B5F45D096B25}"/>
              </a:ext>
            </a:extLst>
          </p:cNvPr>
          <p:cNvSpPr txBox="1"/>
          <p:nvPr/>
        </p:nvSpPr>
        <p:spPr>
          <a:xfrm>
            <a:off x="3307089" y="5750559"/>
            <a:ext cx="1210080" cy="830997"/>
          </a:xfrm>
          <a:prstGeom prst="rect">
            <a:avLst/>
          </a:prstGeom>
          <a:solidFill>
            <a:schemeClr val="bg1"/>
          </a:solidFill>
        </p:spPr>
        <p:txBody>
          <a:bodyPr wrap="square" rtlCol="0">
            <a:spAutoFit/>
          </a:bodyPr>
          <a:lstStyle/>
          <a:p>
            <a:r>
              <a:rPr lang="fr-FR" sz="1600" b="1" dirty="0"/>
              <a:t>Émissions gastriques</a:t>
            </a:r>
          </a:p>
          <a:p>
            <a:r>
              <a:rPr lang="fr-FR" sz="1600" b="1" dirty="0"/>
              <a:t>(méthane</a:t>
            </a:r>
            <a:r>
              <a:rPr lang="fr-FR" sz="1400" b="1" dirty="0"/>
              <a:t>)</a:t>
            </a:r>
          </a:p>
        </p:txBody>
      </p:sp>
      <p:sp>
        <p:nvSpPr>
          <p:cNvPr id="7" name="ZoneTexte 6">
            <a:extLst>
              <a:ext uri="{FF2B5EF4-FFF2-40B4-BE49-F238E27FC236}">
                <a16:creationId xmlns:a16="http://schemas.microsoft.com/office/drawing/2014/main" id="{7EFA5543-2F33-48C7-8D85-2B4CA72D0E56}"/>
              </a:ext>
            </a:extLst>
          </p:cNvPr>
          <p:cNvSpPr txBox="1"/>
          <p:nvPr/>
        </p:nvSpPr>
        <p:spPr>
          <a:xfrm>
            <a:off x="4346672" y="5642837"/>
            <a:ext cx="1210081" cy="1323439"/>
          </a:xfrm>
          <a:prstGeom prst="rect">
            <a:avLst/>
          </a:prstGeom>
          <a:solidFill>
            <a:schemeClr val="bg1"/>
          </a:solidFill>
        </p:spPr>
        <p:txBody>
          <a:bodyPr wrap="square" rtlCol="0">
            <a:spAutoFit/>
          </a:bodyPr>
          <a:lstStyle/>
          <a:p>
            <a:r>
              <a:rPr lang="fr-FR" sz="1600" dirty="0"/>
              <a:t>P</a:t>
            </a:r>
            <a:r>
              <a:rPr lang="fr-FR" sz="1600" b="1" dirty="0"/>
              <a:t>roduction de la nourriture pour l’animal</a:t>
            </a:r>
          </a:p>
        </p:txBody>
      </p:sp>
      <p:sp>
        <p:nvSpPr>
          <p:cNvPr id="8" name="ZoneTexte 7">
            <a:extLst>
              <a:ext uri="{FF2B5EF4-FFF2-40B4-BE49-F238E27FC236}">
                <a16:creationId xmlns:a16="http://schemas.microsoft.com/office/drawing/2014/main" id="{736EF003-9725-40C5-AA29-8C5E034E0313}"/>
              </a:ext>
            </a:extLst>
          </p:cNvPr>
          <p:cNvSpPr txBox="1"/>
          <p:nvPr/>
        </p:nvSpPr>
        <p:spPr>
          <a:xfrm>
            <a:off x="6596336" y="5750559"/>
            <a:ext cx="1210081" cy="553998"/>
          </a:xfrm>
          <a:prstGeom prst="rect">
            <a:avLst/>
          </a:prstGeom>
          <a:solidFill>
            <a:schemeClr val="bg1"/>
          </a:solidFill>
        </p:spPr>
        <p:txBody>
          <a:bodyPr wrap="square" rtlCol="0">
            <a:spAutoFit/>
          </a:bodyPr>
          <a:lstStyle/>
          <a:p>
            <a:r>
              <a:rPr lang="fr-FR" sz="1600" b="1" dirty="0"/>
              <a:t>Transport</a:t>
            </a:r>
          </a:p>
          <a:p>
            <a:endParaRPr lang="fr-FR" sz="1400" dirty="0"/>
          </a:p>
        </p:txBody>
      </p:sp>
      <p:sp>
        <p:nvSpPr>
          <p:cNvPr id="9" name="ZoneTexte 8">
            <a:extLst>
              <a:ext uri="{FF2B5EF4-FFF2-40B4-BE49-F238E27FC236}">
                <a16:creationId xmlns:a16="http://schemas.microsoft.com/office/drawing/2014/main" id="{464E5A78-E448-4147-8D8D-F54DAECCB4ED}"/>
              </a:ext>
            </a:extLst>
          </p:cNvPr>
          <p:cNvSpPr txBox="1"/>
          <p:nvPr/>
        </p:nvSpPr>
        <p:spPr>
          <a:xfrm>
            <a:off x="7884160" y="3007928"/>
            <a:ext cx="1056640" cy="307777"/>
          </a:xfrm>
          <a:prstGeom prst="rect">
            <a:avLst/>
          </a:prstGeom>
          <a:solidFill>
            <a:schemeClr val="bg1"/>
          </a:solidFill>
        </p:spPr>
        <p:txBody>
          <a:bodyPr wrap="square" rtlCol="0">
            <a:spAutoFit/>
          </a:bodyPr>
          <a:lstStyle/>
          <a:p>
            <a:r>
              <a:rPr lang="fr-FR" sz="1400" dirty="0" err="1"/>
              <a:t>Boeuf</a:t>
            </a:r>
            <a:endParaRPr lang="fr-FR" sz="1400" dirty="0"/>
          </a:p>
        </p:txBody>
      </p:sp>
      <p:sp>
        <p:nvSpPr>
          <p:cNvPr id="10" name="ZoneTexte 9">
            <a:extLst>
              <a:ext uri="{FF2B5EF4-FFF2-40B4-BE49-F238E27FC236}">
                <a16:creationId xmlns:a16="http://schemas.microsoft.com/office/drawing/2014/main" id="{AC8BE9FF-8A34-4315-A7D0-B087C03C57D8}"/>
              </a:ext>
            </a:extLst>
          </p:cNvPr>
          <p:cNvSpPr txBox="1"/>
          <p:nvPr/>
        </p:nvSpPr>
        <p:spPr>
          <a:xfrm>
            <a:off x="7884160" y="3429000"/>
            <a:ext cx="1056640" cy="307777"/>
          </a:xfrm>
          <a:prstGeom prst="rect">
            <a:avLst/>
          </a:prstGeom>
          <a:solidFill>
            <a:schemeClr val="bg1"/>
          </a:solidFill>
        </p:spPr>
        <p:txBody>
          <a:bodyPr wrap="square" rtlCol="0">
            <a:spAutoFit/>
          </a:bodyPr>
          <a:lstStyle/>
          <a:p>
            <a:r>
              <a:rPr lang="fr-FR" sz="1400" dirty="0"/>
              <a:t>Poulet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CD3624-A928-444D-816E-C994B4A3DC14}"/>
              </a:ext>
            </a:extLst>
          </p:cNvPr>
          <p:cNvSpPr>
            <a:spLocks noGrp="1"/>
          </p:cNvSpPr>
          <p:nvPr>
            <p:ph type="title"/>
          </p:nvPr>
        </p:nvSpPr>
        <p:spPr/>
        <p:txBody>
          <a:bodyPr/>
          <a:lstStyle/>
          <a:p>
            <a:pPr algn="ctr"/>
            <a:r>
              <a:rPr lang="fr-FR" b="1" dirty="0"/>
              <a:t>Viande industrielle Vs Viande d’élevage fermier</a:t>
            </a:r>
          </a:p>
        </p:txBody>
      </p:sp>
      <p:sp>
        <p:nvSpPr>
          <p:cNvPr id="3" name="Espace réservé du contenu 2">
            <a:extLst>
              <a:ext uri="{FF2B5EF4-FFF2-40B4-BE49-F238E27FC236}">
                <a16:creationId xmlns:a16="http://schemas.microsoft.com/office/drawing/2014/main" id="{EA2DD860-5C4A-4100-A36D-A326CFB2DB5D}"/>
              </a:ext>
            </a:extLst>
          </p:cNvPr>
          <p:cNvSpPr>
            <a:spLocks noGrp="1"/>
          </p:cNvSpPr>
          <p:nvPr>
            <p:ph idx="1"/>
          </p:nvPr>
        </p:nvSpPr>
        <p:spPr/>
        <p:txBody>
          <a:bodyPr/>
          <a:lstStyle/>
          <a:p>
            <a:pPr marL="0" indent="0">
              <a:buNone/>
            </a:pPr>
            <a:r>
              <a:rPr lang="fr-FR" dirty="0"/>
              <a:t>- La viande industrielle est moins chère </a:t>
            </a:r>
          </a:p>
          <a:p>
            <a:pPr>
              <a:buFontTx/>
              <a:buChar char="-"/>
            </a:pPr>
            <a:r>
              <a:rPr lang="fr-FR" dirty="0"/>
              <a:t>mais elle est plus grasse et moins nutritive que la viande fermière</a:t>
            </a:r>
          </a:p>
          <a:p>
            <a:pPr>
              <a:buFontTx/>
              <a:buChar char="-"/>
            </a:pPr>
            <a:r>
              <a:rPr lang="fr-FR" dirty="0"/>
              <a:t>Issue d’animaux fortement traités aux antibiotiques, elle génère chez l’humain de la résistance aux traitements antibiotiques (alerte de l’OMS en 2017)</a:t>
            </a:r>
          </a:p>
        </p:txBody>
      </p:sp>
      <p:pic>
        <p:nvPicPr>
          <p:cNvPr id="7" name="Image 6">
            <a:extLst>
              <a:ext uri="{FF2B5EF4-FFF2-40B4-BE49-F238E27FC236}">
                <a16:creationId xmlns:a16="http://schemas.microsoft.com/office/drawing/2014/main" id="{C4084C61-804C-442E-AE35-9B122CD417B5}"/>
              </a:ext>
            </a:extLst>
          </p:cNvPr>
          <p:cNvPicPr>
            <a:picLocks noChangeAspect="1"/>
          </p:cNvPicPr>
          <p:nvPr/>
        </p:nvPicPr>
        <p:blipFill>
          <a:blip r:embed="rId2"/>
          <a:stretch>
            <a:fillRect/>
          </a:stretch>
        </p:blipFill>
        <p:spPr>
          <a:xfrm>
            <a:off x="5152387" y="4365269"/>
            <a:ext cx="6843398" cy="2368869"/>
          </a:xfrm>
          <a:prstGeom prst="rect">
            <a:avLst/>
          </a:prstGeom>
        </p:spPr>
      </p:pic>
      <p:pic>
        <p:nvPicPr>
          <p:cNvPr id="9" name="Image 8">
            <a:extLst>
              <a:ext uri="{FF2B5EF4-FFF2-40B4-BE49-F238E27FC236}">
                <a16:creationId xmlns:a16="http://schemas.microsoft.com/office/drawing/2014/main" id="{1F57FCFC-7255-4981-836D-26277D8C2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040" y="4247261"/>
            <a:ext cx="3572510" cy="2379140"/>
          </a:xfrm>
          <a:prstGeom prst="rect">
            <a:avLst/>
          </a:prstGeom>
        </p:spPr>
      </p:pic>
    </p:spTree>
    <p:extLst>
      <p:ext uri="{BB962C8B-B14F-4D97-AF65-F5344CB8AC3E}">
        <p14:creationId xmlns:p14="http://schemas.microsoft.com/office/powerpoint/2010/main" val="1946113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01EB90-DEE0-40D0-9C73-62F0B3767594}"/>
              </a:ext>
            </a:extLst>
          </p:cNvPr>
          <p:cNvSpPr>
            <a:spLocks noGrp="1"/>
          </p:cNvSpPr>
          <p:nvPr>
            <p:ph type="title"/>
          </p:nvPr>
        </p:nvSpPr>
        <p:spPr/>
        <p:txBody>
          <a:bodyPr/>
          <a:lstStyle/>
          <a:p>
            <a:r>
              <a:rPr lang="fr-FR" b="1" dirty="0"/>
              <a:t>4. Si on ne mange plus de viande industrielle, cela va faire disparaître des emplois….</a:t>
            </a:r>
          </a:p>
        </p:txBody>
      </p:sp>
      <p:sp>
        <p:nvSpPr>
          <p:cNvPr id="4" name="Espace réservé du contenu 3">
            <a:extLst>
              <a:ext uri="{FF2B5EF4-FFF2-40B4-BE49-F238E27FC236}">
                <a16:creationId xmlns:a16="http://schemas.microsoft.com/office/drawing/2014/main" id="{CA41DC29-B773-4DFA-82CF-4CD232D4EB7B}"/>
              </a:ext>
            </a:extLst>
          </p:cNvPr>
          <p:cNvSpPr>
            <a:spLocks noGrp="1"/>
          </p:cNvSpPr>
          <p:nvPr>
            <p:ph idx="1"/>
          </p:nvPr>
        </p:nvSpPr>
        <p:spPr>
          <a:xfrm>
            <a:off x="838203" y="1825626"/>
            <a:ext cx="10515600" cy="5032373"/>
          </a:xfrm>
        </p:spPr>
        <p:txBody>
          <a:bodyPr>
            <a:normAutofit lnSpcReduction="10000"/>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a:t>C’est vrai, mais ce sont des emplois très durs, souvent très mal payés</a:t>
            </a:r>
          </a:p>
        </p:txBody>
      </p:sp>
      <p:pic>
        <p:nvPicPr>
          <p:cNvPr id="7" name="Image 6">
            <a:extLst>
              <a:ext uri="{FF2B5EF4-FFF2-40B4-BE49-F238E27FC236}">
                <a16:creationId xmlns:a16="http://schemas.microsoft.com/office/drawing/2014/main" id="{8EC24CC8-140B-451F-94C5-43D2E5974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2357915"/>
            <a:ext cx="6096000" cy="3429000"/>
          </a:xfrm>
          <a:prstGeom prst="rect">
            <a:avLst/>
          </a:prstGeom>
        </p:spPr>
      </p:pic>
    </p:spTree>
    <p:extLst>
      <p:ext uri="{BB962C8B-B14F-4D97-AF65-F5344CB8AC3E}">
        <p14:creationId xmlns:p14="http://schemas.microsoft.com/office/powerpoint/2010/main" val="2435898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345691-330B-4D22-B7DE-CD5FA842BCD6}"/>
              </a:ext>
            </a:extLst>
          </p:cNvPr>
          <p:cNvSpPr>
            <a:spLocks noGrp="1"/>
          </p:cNvSpPr>
          <p:nvPr>
            <p:ph type="title"/>
          </p:nvPr>
        </p:nvSpPr>
        <p:spPr>
          <a:xfrm>
            <a:off x="304800" y="505621"/>
            <a:ext cx="11639535" cy="1325559"/>
          </a:xfrm>
        </p:spPr>
        <p:txBody>
          <a:bodyPr/>
          <a:lstStyle/>
          <a:p>
            <a:r>
              <a:rPr lang="fr-FR" b="1" dirty="0"/>
              <a:t>Et il ne s’agit pas de faire disparaître ce métier là, au contraire….</a:t>
            </a:r>
          </a:p>
        </p:txBody>
      </p:sp>
      <p:pic>
        <p:nvPicPr>
          <p:cNvPr id="5" name="Espace réservé du contenu 4">
            <a:extLst>
              <a:ext uri="{FF2B5EF4-FFF2-40B4-BE49-F238E27FC236}">
                <a16:creationId xmlns:a16="http://schemas.microsoft.com/office/drawing/2014/main" id="{4C4F311B-EE24-44BA-9C67-3D7720DF22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90042" y="1965638"/>
            <a:ext cx="8733267" cy="4536762"/>
          </a:xfrm>
        </p:spPr>
      </p:pic>
    </p:spTree>
    <p:extLst>
      <p:ext uri="{BB962C8B-B14F-4D97-AF65-F5344CB8AC3E}">
        <p14:creationId xmlns:p14="http://schemas.microsoft.com/office/powerpoint/2010/main" val="299290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76DE0-61A4-4E5E-89AD-0528F8479655}"/>
              </a:ext>
            </a:extLst>
          </p:cNvPr>
          <p:cNvSpPr txBox="1">
            <a:spLocks noGrp="1"/>
          </p:cNvSpPr>
          <p:nvPr>
            <p:ph type="title"/>
          </p:nvPr>
        </p:nvSpPr>
        <p:spPr/>
        <p:txBody>
          <a:bodyPr/>
          <a:lstStyle/>
          <a:p>
            <a:pPr lvl="0"/>
            <a:r>
              <a:rPr lang="fr-FR" b="1" dirty="0"/>
              <a:t>5. Si on mange moins de viande…. on mange quoi à la place? </a:t>
            </a:r>
          </a:p>
        </p:txBody>
      </p:sp>
      <p:pic>
        <p:nvPicPr>
          <p:cNvPr id="4" name="Espace réservé du contenu 12">
            <a:extLst>
              <a:ext uri="{FF2B5EF4-FFF2-40B4-BE49-F238E27FC236}">
                <a16:creationId xmlns:a16="http://schemas.microsoft.com/office/drawing/2014/main" id="{1DA6D9D7-E95F-45C3-9895-A5CE54DE71E8}"/>
              </a:ext>
            </a:extLst>
          </p:cNvPr>
          <p:cNvPicPr>
            <a:picLocks noGrp="1" noChangeAspect="1"/>
          </p:cNvPicPr>
          <p:nvPr>
            <p:ph idx="1"/>
          </p:nvPr>
        </p:nvPicPr>
        <p:blipFill>
          <a:blip r:embed="rId2"/>
          <a:stretch>
            <a:fillRect/>
          </a:stretch>
        </p:blipFill>
        <p:spPr>
          <a:xfrm>
            <a:off x="2804161" y="1690688"/>
            <a:ext cx="5771054" cy="4468195"/>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86BF7-BDD8-438E-A4F2-22387636D1C1}"/>
              </a:ext>
            </a:extLst>
          </p:cNvPr>
          <p:cNvSpPr>
            <a:spLocks noGrp="1"/>
          </p:cNvSpPr>
          <p:nvPr>
            <p:ph type="title"/>
          </p:nvPr>
        </p:nvSpPr>
        <p:spPr/>
        <p:txBody>
          <a:bodyPr/>
          <a:lstStyle/>
          <a:p>
            <a:r>
              <a:rPr lang="fr-FR" b="1" dirty="0"/>
              <a:t>6. Le lycée XYZ est le seul concerné? </a:t>
            </a:r>
          </a:p>
        </p:txBody>
      </p:sp>
      <p:sp>
        <p:nvSpPr>
          <p:cNvPr id="3" name="Espace réservé du contenu 2">
            <a:extLst>
              <a:ext uri="{FF2B5EF4-FFF2-40B4-BE49-F238E27FC236}">
                <a16:creationId xmlns:a16="http://schemas.microsoft.com/office/drawing/2014/main" id="{6DB5A6A3-FECA-406C-B6AD-22132CAE8E7B}"/>
              </a:ext>
            </a:extLst>
          </p:cNvPr>
          <p:cNvSpPr>
            <a:spLocks noGrp="1"/>
          </p:cNvSpPr>
          <p:nvPr>
            <p:ph idx="1"/>
          </p:nvPr>
        </p:nvSpPr>
        <p:spPr>
          <a:xfrm>
            <a:off x="243840" y="1595120"/>
            <a:ext cx="7528559" cy="4897751"/>
          </a:xfrm>
        </p:spPr>
        <p:txBody>
          <a:bodyPr>
            <a:normAutofit/>
          </a:bodyPr>
          <a:lstStyle/>
          <a:p>
            <a:pPr marL="0" indent="0">
              <a:lnSpc>
                <a:spcPct val="170000"/>
              </a:lnSpc>
              <a:buNone/>
            </a:pPr>
            <a:r>
              <a:rPr lang="fr-FR" sz="2000" b="1" dirty="0"/>
              <a:t>Pas du tout! </a:t>
            </a:r>
          </a:p>
          <a:p>
            <a:pPr marL="0" indent="0">
              <a:lnSpc>
                <a:spcPct val="170000"/>
              </a:lnSpc>
              <a:buNone/>
            </a:pPr>
            <a:r>
              <a:rPr lang="fr-FR" sz="2000" b="1" dirty="0"/>
              <a:t>Des initiatives identiques existent partout en France. </a:t>
            </a:r>
          </a:p>
          <a:p>
            <a:pPr marL="0" indent="0">
              <a:lnSpc>
                <a:spcPct val="170000"/>
              </a:lnSpc>
              <a:buNone/>
            </a:pPr>
            <a:r>
              <a:rPr lang="fr-FR" sz="2000" b="1" dirty="0"/>
              <a:t>Participer à l’expérimentation « 1 menu végétarien par semaine » sera même obligatoire à partir du 1</a:t>
            </a:r>
            <a:r>
              <a:rPr lang="fr-FR" sz="2000" b="1" baseline="30000" dirty="0"/>
              <a:t>er</a:t>
            </a:r>
            <a:r>
              <a:rPr lang="fr-FR" sz="2000" b="1" dirty="0"/>
              <a:t> novembre 2019.</a:t>
            </a:r>
          </a:p>
          <a:p>
            <a:pPr marL="0" indent="0">
              <a:lnSpc>
                <a:spcPct val="170000"/>
              </a:lnSpc>
              <a:buNone/>
            </a:pPr>
            <a:r>
              <a:rPr lang="fr-FR" sz="2000" b="1" dirty="0"/>
              <a:t>A Paris 19è, à Grenoble, à Montpellier, des cantines servent des repas végétariens 1 jour sur 2! </a:t>
            </a:r>
          </a:p>
          <a:p>
            <a:pPr marL="0" indent="0">
              <a:lnSpc>
                <a:spcPct val="170000"/>
              </a:lnSpc>
              <a:buNone/>
            </a:pPr>
            <a:r>
              <a:rPr lang="fr-FR" sz="2000" b="1" dirty="0"/>
              <a:t>Grâce aux économies réalisées, ces cantines fournissent davantage de produits bio. </a:t>
            </a:r>
          </a:p>
        </p:txBody>
      </p:sp>
      <p:pic>
        <p:nvPicPr>
          <p:cNvPr id="5" name="Image 4">
            <a:extLst>
              <a:ext uri="{FF2B5EF4-FFF2-40B4-BE49-F238E27FC236}">
                <a16:creationId xmlns:a16="http://schemas.microsoft.com/office/drawing/2014/main" id="{D5CB1FE4-36F1-4270-9E64-40A68192C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3984" y="2479040"/>
            <a:ext cx="4124175" cy="2165192"/>
          </a:xfrm>
          <a:prstGeom prst="rect">
            <a:avLst/>
          </a:prstGeom>
        </p:spPr>
      </p:pic>
    </p:spTree>
    <p:extLst>
      <p:ext uri="{BB962C8B-B14F-4D97-AF65-F5344CB8AC3E}">
        <p14:creationId xmlns:p14="http://schemas.microsoft.com/office/powerpoint/2010/main" val="2774306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3945AE-DA0F-45C6-99B2-1EEC02DF436B}"/>
              </a:ext>
            </a:extLst>
          </p:cNvPr>
          <p:cNvSpPr txBox="1">
            <a:spLocks noGrp="1"/>
          </p:cNvSpPr>
          <p:nvPr>
            <p:ph type="title"/>
          </p:nvPr>
        </p:nvSpPr>
        <p:spPr/>
        <p:txBody>
          <a:bodyPr/>
          <a:lstStyle/>
          <a:p>
            <a:pPr lvl="0"/>
            <a:r>
              <a:rPr lang="fr-FR" b="1" dirty="0"/>
              <a:t>7. Le vote, c’est quand, quoi, qui….?</a:t>
            </a:r>
          </a:p>
        </p:txBody>
      </p:sp>
      <p:sp>
        <p:nvSpPr>
          <p:cNvPr id="3" name="Espace réservé du contenu 2">
            <a:extLst>
              <a:ext uri="{FF2B5EF4-FFF2-40B4-BE49-F238E27FC236}">
                <a16:creationId xmlns:a16="http://schemas.microsoft.com/office/drawing/2014/main" id="{A66C6946-A0A0-4A88-8C67-989364CD21AC}"/>
              </a:ext>
            </a:extLst>
          </p:cNvPr>
          <p:cNvSpPr txBox="1">
            <a:spLocks noGrp="1"/>
          </p:cNvSpPr>
          <p:nvPr>
            <p:ph idx="1"/>
          </p:nvPr>
        </p:nvSpPr>
        <p:spPr>
          <a:xfrm>
            <a:off x="833123" y="2069467"/>
            <a:ext cx="10515600" cy="4351336"/>
          </a:xfrm>
        </p:spPr>
        <p:txBody>
          <a:bodyPr>
            <a:normAutofit/>
          </a:bodyPr>
          <a:lstStyle/>
          <a:p>
            <a:pPr lvl="0"/>
            <a:r>
              <a:rPr lang="fr-FR" dirty="0"/>
              <a:t>Du … au…..sur …..</a:t>
            </a:r>
          </a:p>
          <a:p>
            <a:pPr lvl="0"/>
            <a:r>
              <a:rPr lang="fr-FR" dirty="0"/>
              <a:t>Toute la communauté éducative vote !</a:t>
            </a:r>
          </a:p>
          <a:p>
            <a:pPr lvl="0"/>
            <a:r>
              <a:rPr lang="fr-FR" dirty="0"/>
              <a:t>Les questions posées seront : </a:t>
            </a:r>
          </a:p>
          <a:p>
            <a:pPr marL="0" lvl="0" indent="0">
              <a:buNone/>
            </a:pPr>
            <a:r>
              <a:rPr lang="fr-FR" b="1" dirty="0">
                <a:solidFill>
                  <a:srgbClr val="FF0000"/>
                </a:solidFill>
              </a:rPr>
              <a:t>Question </a:t>
            </a:r>
            <a:r>
              <a:rPr lang="fr-FR" dirty="0">
                <a:solidFill>
                  <a:srgbClr val="FF0000"/>
                </a:solidFill>
              </a:rPr>
              <a:t>: Etes- vous d’accord pour réduire notre consommation de produits carnés ?</a:t>
            </a:r>
          </a:p>
          <a:p>
            <a:pPr marL="0" lvl="0" indent="0">
              <a:buNone/>
            </a:pPr>
            <a:r>
              <a:rPr lang="fr-FR" dirty="0">
                <a:solidFill>
                  <a:srgbClr val="FF0000"/>
                </a:solidFill>
              </a:rPr>
              <a:t>NON</a:t>
            </a:r>
          </a:p>
          <a:p>
            <a:pPr marL="0" lvl="0" indent="0">
              <a:buNone/>
            </a:pPr>
            <a:r>
              <a:rPr lang="fr-FR" dirty="0">
                <a:solidFill>
                  <a:srgbClr val="FF0000"/>
                </a:solidFill>
              </a:rPr>
              <a:t>OUI 1 repas végétarien par semaine</a:t>
            </a:r>
          </a:p>
          <a:p>
            <a:pPr marL="0" lvl="0" indent="0">
              <a:buNone/>
            </a:pPr>
            <a:r>
              <a:rPr lang="fr-FR" dirty="0">
                <a:solidFill>
                  <a:srgbClr val="FF0000"/>
                </a:solidFill>
              </a:rPr>
              <a:t>OUI 2 repas végétariens par semaine</a:t>
            </a:r>
          </a:p>
        </p:txBody>
      </p:sp>
      <p:pic>
        <p:nvPicPr>
          <p:cNvPr id="1026" name="Picture 2" descr="Résultat de recherche d'images pour &quot;lycee henaff&quot;">
            <a:extLst>
              <a:ext uri="{FF2B5EF4-FFF2-40B4-BE49-F238E27FC236}">
                <a16:creationId xmlns:a16="http://schemas.microsoft.com/office/drawing/2014/main" id="{BBCF552A-C27E-4FDA-859B-9B79A3FA36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417" y="1357630"/>
            <a:ext cx="4758553" cy="20713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AF7E2-CC19-40EA-A071-0B1487594C1F}"/>
              </a:ext>
            </a:extLst>
          </p:cNvPr>
          <p:cNvSpPr>
            <a:spLocks noGrp="1"/>
          </p:cNvSpPr>
          <p:nvPr>
            <p:ph type="title"/>
          </p:nvPr>
        </p:nvSpPr>
        <p:spPr/>
        <p:txBody>
          <a:bodyPr>
            <a:noAutofit/>
          </a:bodyPr>
          <a:lstStyle/>
          <a:p>
            <a:pPr algn="ctr"/>
            <a:br>
              <a:rPr lang="fr-FR" sz="3200" dirty="0"/>
            </a:br>
            <a:br>
              <a:rPr lang="fr-FR" sz="3200" b="1" dirty="0"/>
            </a:br>
            <a:r>
              <a:rPr lang="fr-FR" sz="3200" b="1" dirty="0"/>
              <a:t>Des </a:t>
            </a:r>
            <a:r>
              <a:rPr lang="fr-FR" sz="3200" b="1"/>
              <a:t>questions?</a:t>
            </a:r>
            <a:endParaRPr lang="fr-FR" sz="3200" b="1" dirty="0"/>
          </a:p>
        </p:txBody>
      </p:sp>
      <p:sp>
        <p:nvSpPr>
          <p:cNvPr id="3" name="Espace réservé du contenu 2">
            <a:extLst>
              <a:ext uri="{FF2B5EF4-FFF2-40B4-BE49-F238E27FC236}">
                <a16:creationId xmlns:a16="http://schemas.microsoft.com/office/drawing/2014/main" id="{2EA731D2-2265-47B7-A2C4-99491A470FFB}"/>
              </a:ext>
            </a:extLst>
          </p:cNvPr>
          <p:cNvSpPr>
            <a:spLocks noGrp="1"/>
          </p:cNvSpPr>
          <p:nvPr>
            <p:ph idx="1"/>
          </p:nvPr>
        </p:nvSpPr>
        <p:spPr>
          <a:xfrm>
            <a:off x="838203" y="1825627"/>
            <a:ext cx="10515600" cy="1208086"/>
          </a:xfrm>
        </p:spPr>
        <p:txBody>
          <a:bodyPr>
            <a:normAutofit/>
          </a:bodyPr>
          <a:lstStyle/>
          <a:p>
            <a:pPr marL="3657600" lvl="8" indent="0" algn="ctr">
              <a:buNone/>
            </a:pPr>
            <a:endParaRPr lang="fr-FR" sz="2000" dirty="0"/>
          </a:p>
        </p:txBody>
      </p:sp>
      <p:pic>
        <p:nvPicPr>
          <p:cNvPr id="7" name="Graphique 6">
            <a:extLst>
              <a:ext uri="{FF2B5EF4-FFF2-40B4-BE49-F238E27FC236}">
                <a16:creationId xmlns:a16="http://schemas.microsoft.com/office/drawing/2014/main" id="{0AF3E60B-4781-4CA7-B9C4-64D9EF19A6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2547" y="2429670"/>
            <a:ext cx="6296025" cy="3714750"/>
          </a:xfrm>
          <a:prstGeom prst="rect">
            <a:avLst/>
          </a:prstGeom>
        </p:spPr>
      </p:pic>
    </p:spTree>
    <p:extLst>
      <p:ext uri="{BB962C8B-B14F-4D97-AF65-F5344CB8AC3E}">
        <p14:creationId xmlns:p14="http://schemas.microsoft.com/office/powerpoint/2010/main" val="276861551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686</Words>
  <Application>Microsoft Office PowerPoint</Application>
  <PresentationFormat>Grand écran</PresentationFormat>
  <Paragraphs>93</Paragraphs>
  <Slides>14</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Calibri Light</vt:lpstr>
      <vt:lpstr>Thème Office</vt:lpstr>
      <vt:lpstr>Référendum scolaire</vt:lpstr>
      <vt:lpstr>1. Pourquoi la viande pose-t-elle problème ?</vt:lpstr>
      <vt:lpstr>Viande et réchauffement climatique</vt:lpstr>
      <vt:lpstr>Il y a aussi la question du bien-être animal…</vt:lpstr>
      <vt:lpstr>2. Quels sont les risques ou les bienfaits pour ma santé? </vt:lpstr>
      <vt:lpstr>3. Toutes les viandes se valent-elles? </vt:lpstr>
      <vt:lpstr>Toutes les viandes ne polluent pas autant</vt:lpstr>
      <vt:lpstr>Viande industrielle Vs Viande d’élevage fermier</vt:lpstr>
      <vt:lpstr>4. Si on ne mange plus de viande industrielle, cela va faire disparaître des emplois….</vt:lpstr>
      <vt:lpstr>Et il ne s’agit pas de faire disparaître ce métier là, au contraire….</vt:lpstr>
      <vt:lpstr>5. Si on mange moins de viande…. on mange quoi à la place? </vt:lpstr>
      <vt:lpstr>6. Le lycée XYZ est le seul concerné? </vt:lpstr>
      <vt:lpstr>7. Le vote, c’est quand, quoi, qui….?</vt:lpstr>
      <vt:lpstr>  Des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Référendum scolaire</dc:title>
  <dc:creator>GRANOUX</dc:creator>
  <cp:lastModifiedBy>GRANOUX</cp:lastModifiedBy>
  <cp:revision>32</cp:revision>
  <dcterms:created xsi:type="dcterms:W3CDTF">2019-05-02T21:17:03Z</dcterms:created>
  <dcterms:modified xsi:type="dcterms:W3CDTF">2019-09-06T20:58:31Z</dcterms:modified>
</cp:coreProperties>
</file>