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435" r:id="rId2"/>
    <p:sldId id="448" r:id="rId3"/>
    <p:sldId id="477" r:id="rId4"/>
    <p:sldId id="478" r:id="rId5"/>
    <p:sldId id="449" r:id="rId6"/>
    <p:sldId id="471" r:id="rId7"/>
    <p:sldId id="488" r:id="rId8"/>
    <p:sldId id="491" r:id="rId9"/>
    <p:sldId id="492" r:id="rId10"/>
    <p:sldId id="493" r:id="rId11"/>
    <p:sldId id="502" r:id="rId12"/>
    <p:sldId id="501" r:id="rId13"/>
    <p:sldId id="457" r:id="rId14"/>
    <p:sldId id="451" r:id="rId15"/>
    <p:sldId id="474" r:id="rId16"/>
    <p:sldId id="476" r:id="rId17"/>
    <p:sldId id="475" r:id="rId18"/>
    <p:sldId id="450" r:id="rId19"/>
    <p:sldId id="483" r:id="rId20"/>
    <p:sldId id="497" r:id="rId21"/>
    <p:sldId id="498" r:id="rId22"/>
    <p:sldId id="495" r:id="rId23"/>
    <p:sldId id="496" r:id="rId24"/>
    <p:sldId id="459" r:id="rId25"/>
    <p:sldId id="460" r:id="rId26"/>
    <p:sldId id="463" r:id="rId27"/>
    <p:sldId id="500" r:id="rId28"/>
    <p:sldId id="464" r:id="rId29"/>
    <p:sldId id="465" r:id="rId30"/>
    <p:sldId id="499" r:id="rId31"/>
    <p:sldId id="472" r:id="rId32"/>
    <p:sldId id="467" r:id="rId33"/>
    <p:sldId id="468" r:id="rId34"/>
    <p:sldId id="469" r:id="rId35"/>
    <p:sldId id="503" r:id="rId36"/>
    <p:sldId id="470" r:id="rId37"/>
  </p:sldIdLst>
  <p:sldSz cx="14401800" cy="10801350"/>
  <p:notesSz cx="6805613" cy="99393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F3F9FA"/>
          </a:solidFill>
        </a:fill>
      </a:tcStyle>
    </a:wholeTbl>
    <a:band1H>
      <a:tcStyle>
        <a:tcBdr/>
        <a:fill>
          <a:solidFill>
            <a:srgbClr val="E7F3F4"/>
          </a:solidFill>
        </a:fill>
      </a:tcStyle>
    </a:band1H>
    <a:band2H>
      <a:tcStyle>
        <a:tcBdr/>
      </a:tcStyle>
    </a:band2H>
    <a:band1V>
      <a:tcStyle>
        <a:tcBdr/>
        <a:fill>
          <a:solidFill>
            <a:srgbClr val="E7F3F4"/>
          </a:solidFill>
        </a:fill>
      </a:tcStyle>
    </a:band1V>
    <a:band2V>
      <a:tcStyle>
        <a:tcBdr/>
      </a:tcStyle>
    </a:band2V>
    <a:lastCol>
      <a:tcTxStyle b="on">
        <a:font>
          <a:latin typeface="+mn-lt"/>
          <a:ea typeface="+mn-ea"/>
          <a:cs typeface="+mn-cs"/>
        </a:font>
        <a:srgbClr val="FFFFFF"/>
      </a:tcTxStyle>
      <a:tcStyle>
        <a:tcBdr/>
        <a:fill>
          <a:solidFill>
            <a:srgbClr val="BBE0E3"/>
          </a:solidFill>
        </a:fill>
      </a:tcStyle>
    </a:lastCol>
    <a:firstCol>
      <a:tcTxStyle b="on">
        <a:font>
          <a:latin typeface="+mn-lt"/>
          <a:ea typeface="+mn-ea"/>
          <a:cs typeface="+mn-cs"/>
        </a:font>
        <a:srgbClr val="FFFFFF"/>
      </a:tcTxStyle>
      <a:tcStyle>
        <a:tcBdr/>
        <a:fill>
          <a:solidFill>
            <a:srgbClr val="BBE0E3"/>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BBE0E3"/>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BBE0E3"/>
          </a:solidFill>
        </a:fill>
      </a:tcStyle>
    </a:firstRow>
  </a:tblStyle>
  <a:tblStyle styleId="{21E4AEA4-8DFA-4A89-87EB-49C32662AFE0}"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8E8EF"/>
          </a:solidFill>
        </a:fill>
      </a:tcStyle>
    </a:wholeTbl>
    <a:band1H>
      <a:tcStyle>
        <a:tcBdr/>
        <a:fill>
          <a:solidFill>
            <a:srgbClr val="CDCDDE"/>
          </a:solidFill>
        </a:fill>
      </a:tcStyle>
    </a:band1H>
    <a:band2H>
      <a:tcStyle>
        <a:tcBdr/>
      </a:tcStyle>
    </a:band2H>
    <a:band1V>
      <a:tcStyle>
        <a:tcBdr/>
        <a:fill>
          <a:solidFill>
            <a:srgbClr val="CDCDDE"/>
          </a:solidFill>
        </a:fill>
      </a:tcStyle>
    </a:band1V>
    <a:band2V>
      <a:tcStyle>
        <a:tcBdr/>
      </a:tcStyle>
    </a:band2V>
    <a:lastCol>
      <a:tcTxStyle b="on">
        <a:font>
          <a:latin typeface="+mn-lt"/>
          <a:ea typeface="+mn-ea"/>
          <a:cs typeface="+mn-cs"/>
        </a:font>
        <a:srgbClr val="FFFFFF"/>
      </a:tcTxStyle>
      <a:tcStyle>
        <a:tcBdr/>
        <a:fill>
          <a:solidFill>
            <a:srgbClr val="333399"/>
          </a:solidFill>
        </a:fill>
      </a:tcStyle>
    </a:lastCol>
    <a:firstCol>
      <a:tcTxStyle b="on">
        <a:font>
          <a:latin typeface="+mn-lt"/>
          <a:ea typeface="+mn-ea"/>
          <a:cs typeface="+mn-cs"/>
        </a:font>
        <a:srgbClr val="FFFFFF"/>
      </a:tcTxStyle>
      <a:tcStyle>
        <a:tcBdr/>
        <a:fill>
          <a:solidFill>
            <a:srgbClr val="333399"/>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333399"/>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333399"/>
          </a:solidFill>
        </a:fill>
      </a:tcStyle>
    </a:firstRow>
  </a:tblStyle>
  <a:tblStyle styleId="{93296810-A885-4BE3-A3E7-6D5BEEA58F35}"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8E8ED"/>
          </a:solidFill>
        </a:fill>
      </a:tcStyle>
    </a:wholeTbl>
    <a:band1H>
      <a:tcStyle>
        <a:tcBdr/>
        <a:fill>
          <a:solidFill>
            <a:srgbClr val="CDCDDA"/>
          </a:solidFill>
        </a:fill>
      </a:tcStyle>
    </a:band1H>
    <a:band2H>
      <a:tcStyle>
        <a:tcBdr/>
      </a:tcStyle>
    </a:band2H>
    <a:band1V>
      <a:tcStyle>
        <a:tcBdr/>
        <a:fill>
          <a:solidFill>
            <a:srgbClr val="CDCDDA"/>
          </a:solidFill>
        </a:fill>
      </a:tcStyle>
    </a:band1V>
    <a:band2V>
      <a:tcStyle>
        <a:tcBdr/>
      </a:tcStyle>
    </a:band2V>
    <a:lastCol>
      <a:tcTxStyle b="on">
        <a:font>
          <a:latin typeface="+mn-lt"/>
          <a:ea typeface="+mn-ea"/>
          <a:cs typeface="+mn-cs"/>
        </a:font>
        <a:srgbClr val="FFFFFF"/>
      </a:tcTxStyle>
      <a:tcStyle>
        <a:tcBdr/>
        <a:fill>
          <a:solidFill>
            <a:srgbClr val="2D2D8A"/>
          </a:solidFill>
        </a:fill>
      </a:tcStyle>
    </a:lastCol>
    <a:firstCol>
      <a:tcTxStyle b="on">
        <a:font>
          <a:latin typeface="+mn-lt"/>
          <a:ea typeface="+mn-ea"/>
          <a:cs typeface="+mn-cs"/>
        </a:font>
        <a:srgbClr val="FFFFFF"/>
      </a:tcTxStyle>
      <a:tcStyle>
        <a:tcBdr/>
        <a:fill>
          <a:solidFill>
            <a:srgbClr val="2D2D8A"/>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2D2D8A"/>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2D2D8A"/>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0" d="100"/>
          <a:sy n="40" d="100"/>
        </p:scale>
        <p:origin x="138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343E550-C725-4EE7-A068-710AFD77492B}"/>
              </a:ext>
            </a:extLst>
          </p:cNvPr>
          <p:cNvSpPr txBox="1">
            <a:spLocks noGrp="1"/>
          </p:cNvSpPr>
          <p:nvPr>
            <p:ph type="hdr" sz="quarter"/>
          </p:nvPr>
        </p:nvSpPr>
        <p:spPr>
          <a:xfrm>
            <a:off x="0" y="0"/>
            <a:ext cx="2949570" cy="496884"/>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a:solidFill>
                <a:srgbClr val="000000"/>
              </a:solidFill>
              <a:uFillTx/>
              <a:latin typeface="Arial"/>
            </a:endParaRPr>
          </a:p>
        </p:txBody>
      </p:sp>
      <p:sp>
        <p:nvSpPr>
          <p:cNvPr id="3" name="Rectangle 3">
            <a:extLst>
              <a:ext uri="{FF2B5EF4-FFF2-40B4-BE49-F238E27FC236}">
                <a16:creationId xmlns:a16="http://schemas.microsoft.com/office/drawing/2014/main" id="{00D87F60-7854-40AA-B4DE-A15C2AD95C88}"/>
              </a:ext>
            </a:extLst>
          </p:cNvPr>
          <p:cNvSpPr txBox="1">
            <a:spLocks noGrp="1"/>
          </p:cNvSpPr>
          <p:nvPr>
            <p:ph type="dt" sz="quarter" idx="1"/>
          </p:nvPr>
        </p:nvSpPr>
        <p:spPr>
          <a:xfrm>
            <a:off x="3854452" y="0"/>
            <a:ext cx="2949570" cy="496884"/>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a:solidFill>
                <a:srgbClr val="000000"/>
              </a:solidFill>
              <a:uFillTx/>
              <a:latin typeface="Arial"/>
            </a:endParaRPr>
          </a:p>
        </p:txBody>
      </p:sp>
      <p:sp>
        <p:nvSpPr>
          <p:cNvPr id="4" name="Rectangle 4">
            <a:extLst>
              <a:ext uri="{FF2B5EF4-FFF2-40B4-BE49-F238E27FC236}">
                <a16:creationId xmlns:a16="http://schemas.microsoft.com/office/drawing/2014/main" id="{55DD8B59-B4E6-4C15-AE10-4AB00AEA6DCA}"/>
              </a:ext>
            </a:extLst>
          </p:cNvPr>
          <p:cNvSpPr txBox="1">
            <a:spLocks noGrp="1"/>
          </p:cNvSpPr>
          <p:nvPr>
            <p:ph type="ftr" sz="quarter" idx="2"/>
          </p:nvPr>
        </p:nvSpPr>
        <p:spPr>
          <a:xfrm>
            <a:off x="0" y="9440859"/>
            <a:ext cx="2949570" cy="496884"/>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a:solidFill>
                <a:srgbClr val="000000"/>
              </a:solidFill>
              <a:uFillTx/>
              <a:latin typeface="Arial"/>
            </a:endParaRPr>
          </a:p>
        </p:txBody>
      </p:sp>
      <p:sp>
        <p:nvSpPr>
          <p:cNvPr id="5" name="Rectangle 5">
            <a:extLst>
              <a:ext uri="{FF2B5EF4-FFF2-40B4-BE49-F238E27FC236}">
                <a16:creationId xmlns:a16="http://schemas.microsoft.com/office/drawing/2014/main" id="{D443A4EE-7946-418B-9043-6F8C0324F2C8}"/>
              </a:ext>
            </a:extLst>
          </p:cNvPr>
          <p:cNvSpPr txBox="1">
            <a:spLocks noGrp="1"/>
          </p:cNvSpPr>
          <p:nvPr>
            <p:ph type="sldNum" sz="quarter" idx="3"/>
          </p:nvPr>
        </p:nvSpPr>
        <p:spPr>
          <a:xfrm>
            <a:off x="3854452" y="9440859"/>
            <a:ext cx="2949570" cy="496884"/>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3DEE2A6-E83A-4D36-9670-53FFBEA9E9F2}" type="slidenum">
              <a:t>‹N°›</a:t>
            </a:fld>
            <a:endParaRPr lang="fr-FR" sz="1200" b="0" i="0" u="none" strike="noStrike" kern="1200" cap="none" spc="0" baseline="0">
              <a:solidFill>
                <a:srgbClr val="000000"/>
              </a:solidFill>
              <a:uFillTx/>
              <a:latin typeface="Arial" pitchFamily="34"/>
            </a:endParaRPr>
          </a:p>
        </p:txBody>
      </p:sp>
    </p:spTree>
    <p:extLst>
      <p:ext uri="{BB962C8B-B14F-4D97-AF65-F5344CB8AC3E}">
        <p14:creationId xmlns:p14="http://schemas.microsoft.com/office/powerpoint/2010/main" val="4011844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AB9286A-FD2A-4623-A372-28E81DAEDE62}"/>
              </a:ext>
            </a:extLst>
          </p:cNvPr>
          <p:cNvSpPr txBox="1">
            <a:spLocks noGrp="1"/>
          </p:cNvSpPr>
          <p:nvPr>
            <p:ph type="hdr" sz="quarter"/>
          </p:nvPr>
        </p:nvSpPr>
        <p:spPr>
          <a:xfrm>
            <a:off x="0" y="0"/>
            <a:ext cx="2949570" cy="496884"/>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Arial" pitchFamily="34"/>
              </a:defRPr>
            </a:lvl1pPr>
          </a:lstStyle>
          <a:p>
            <a:pPr lvl="0"/>
            <a:endParaRPr lang="fr-FR"/>
          </a:p>
        </p:txBody>
      </p:sp>
      <p:sp>
        <p:nvSpPr>
          <p:cNvPr id="3" name="Espace réservé de la date 2">
            <a:extLst>
              <a:ext uri="{FF2B5EF4-FFF2-40B4-BE49-F238E27FC236}">
                <a16:creationId xmlns:a16="http://schemas.microsoft.com/office/drawing/2014/main" id="{F9EBEF93-8639-4BFE-AC0F-1B0488EC73BB}"/>
              </a:ext>
            </a:extLst>
          </p:cNvPr>
          <p:cNvSpPr txBox="1">
            <a:spLocks noGrp="1"/>
          </p:cNvSpPr>
          <p:nvPr>
            <p:ph type="dt" idx="1"/>
          </p:nvPr>
        </p:nvSpPr>
        <p:spPr>
          <a:xfrm>
            <a:off x="3854452" y="0"/>
            <a:ext cx="2949570" cy="496884"/>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Arial" pitchFamily="34"/>
              </a:defRPr>
            </a:lvl1pPr>
          </a:lstStyle>
          <a:p>
            <a:pPr lvl="0"/>
            <a:fld id="{AD0E249F-259A-424C-B633-4A21D174C84F}" type="datetime1">
              <a:rPr lang="fr-FR"/>
              <a:pPr lvl="0"/>
              <a:t>06/03/2019</a:t>
            </a:fld>
            <a:endParaRPr lang="fr-FR"/>
          </a:p>
        </p:txBody>
      </p:sp>
      <p:sp>
        <p:nvSpPr>
          <p:cNvPr id="4" name="Espace réservé de l'image des diapositives 3">
            <a:extLst>
              <a:ext uri="{FF2B5EF4-FFF2-40B4-BE49-F238E27FC236}">
                <a16:creationId xmlns:a16="http://schemas.microsoft.com/office/drawing/2014/main" id="{BDFBA6C3-D3D7-4682-930A-8563749CB2FE}"/>
              </a:ext>
            </a:extLst>
          </p:cNvPr>
          <p:cNvSpPr>
            <a:spLocks noGrp="1" noRot="1" noChangeAspect="1"/>
          </p:cNvSpPr>
          <p:nvPr>
            <p:ph type="sldImg" idx="2"/>
          </p:nvPr>
        </p:nvSpPr>
        <p:spPr>
          <a:xfrm>
            <a:off x="920745" y="746122"/>
            <a:ext cx="4965704" cy="3725859"/>
          </a:xfrm>
          <a:prstGeom prst="rect">
            <a:avLst/>
          </a:prstGeom>
          <a:noFill/>
          <a:ln w="12701">
            <a:solidFill>
              <a:srgbClr val="000000"/>
            </a:solidFill>
            <a:prstDash val="solid"/>
          </a:ln>
        </p:spPr>
      </p:sp>
      <p:sp>
        <p:nvSpPr>
          <p:cNvPr id="5" name="Espace réservé des commentaires 4">
            <a:extLst>
              <a:ext uri="{FF2B5EF4-FFF2-40B4-BE49-F238E27FC236}">
                <a16:creationId xmlns:a16="http://schemas.microsoft.com/office/drawing/2014/main" id="{F512A9F8-CDB3-420D-9D57-6783607F00EC}"/>
              </a:ext>
            </a:extLst>
          </p:cNvPr>
          <p:cNvSpPr txBox="1">
            <a:spLocks noGrp="1"/>
          </p:cNvSpPr>
          <p:nvPr>
            <p:ph type="body" sz="quarter" idx="3"/>
          </p:nvPr>
        </p:nvSpPr>
        <p:spPr>
          <a:xfrm>
            <a:off x="681035" y="4721220"/>
            <a:ext cx="5443532" cy="4471992"/>
          </a:xfrm>
          <a:prstGeom prst="rect">
            <a:avLst/>
          </a:prstGeom>
          <a:noFill/>
          <a:ln>
            <a:noFill/>
          </a:ln>
        </p:spPr>
        <p:txBody>
          <a:bodyPr vert="horz" wrap="square" lIns="91440" tIns="45720" rIns="91440" bIns="45720"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a:extLst>
              <a:ext uri="{FF2B5EF4-FFF2-40B4-BE49-F238E27FC236}">
                <a16:creationId xmlns:a16="http://schemas.microsoft.com/office/drawing/2014/main" id="{88BDADAE-A4D1-487F-8E56-2A2DCD3E0540}"/>
              </a:ext>
            </a:extLst>
          </p:cNvPr>
          <p:cNvSpPr txBox="1">
            <a:spLocks noGrp="1"/>
          </p:cNvSpPr>
          <p:nvPr>
            <p:ph type="ftr" sz="quarter" idx="4"/>
          </p:nvPr>
        </p:nvSpPr>
        <p:spPr>
          <a:xfrm>
            <a:off x="0" y="9440859"/>
            <a:ext cx="2949570" cy="496884"/>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Arial" pitchFamily="34"/>
              </a:defRPr>
            </a:lvl1pPr>
          </a:lstStyle>
          <a:p>
            <a:pPr lvl="0"/>
            <a:endParaRPr lang="fr-FR"/>
          </a:p>
        </p:txBody>
      </p:sp>
      <p:sp>
        <p:nvSpPr>
          <p:cNvPr id="7" name="Espace réservé du numéro de diapositive 6">
            <a:extLst>
              <a:ext uri="{FF2B5EF4-FFF2-40B4-BE49-F238E27FC236}">
                <a16:creationId xmlns:a16="http://schemas.microsoft.com/office/drawing/2014/main" id="{C7957C98-6E52-484C-A148-9D3A03429FDC}"/>
              </a:ext>
            </a:extLst>
          </p:cNvPr>
          <p:cNvSpPr txBox="1">
            <a:spLocks noGrp="1"/>
          </p:cNvSpPr>
          <p:nvPr>
            <p:ph type="sldNum" sz="quarter" idx="5"/>
          </p:nvPr>
        </p:nvSpPr>
        <p:spPr>
          <a:xfrm>
            <a:off x="3854452" y="9440859"/>
            <a:ext cx="2949570" cy="496884"/>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Arial" pitchFamily="34"/>
              </a:defRPr>
            </a:lvl1pPr>
          </a:lstStyle>
          <a:p>
            <a:pPr lvl="0"/>
            <a:fld id="{C510CFBB-36FA-40ED-AC32-A09A390FC73F}" type="slidenum">
              <a:t>‹N°›</a:t>
            </a:fld>
            <a:endParaRPr lang="fr-FR"/>
          </a:p>
        </p:txBody>
      </p:sp>
    </p:spTree>
    <p:extLst>
      <p:ext uri="{BB962C8B-B14F-4D97-AF65-F5344CB8AC3E}">
        <p14:creationId xmlns:p14="http://schemas.microsoft.com/office/powerpoint/2010/main" val="4191325706"/>
      </p:ext>
    </p:extLst>
  </p:cSld>
  <p:clrMap bg1="lt1" tx1="dk1" bg2="lt2" tx2="dk2" accent1="accent1" accent2="accent2" accent3="accent3" accent4="accent4" accent5="accent5" accent6="accent6" hlink="hlink" folHlink="folHlink"/>
  <p:notesStyle>
    <a:lvl1pPr marL="0" marR="0" lvl="0" indent="0" algn="l" defTabSz="914400" rtl="0" fontAlgn="auto" hangingPunct="0">
      <a:lnSpc>
        <a:spcPct val="100000"/>
      </a:lnSpc>
      <a:spcBef>
        <a:spcPts val="400"/>
      </a:spcBef>
      <a:spcAft>
        <a:spcPts val="0"/>
      </a:spcAft>
      <a:buNone/>
      <a:tabLst/>
      <a:defRPr lang="fr-FR" sz="1200" b="0" i="0" u="none" strike="noStrike" kern="1200" cap="none" spc="0" baseline="0">
        <a:solidFill>
          <a:srgbClr val="000000"/>
        </a:solidFill>
        <a:uFillTx/>
        <a:latin typeface="Calibri"/>
      </a:defRPr>
    </a:lvl1pPr>
    <a:lvl2pPr marL="457200" marR="0" lvl="1" indent="0" algn="l" defTabSz="914400" rtl="0" fontAlgn="auto" hangingPunct="0">
      <a:lnSpc>
        <a:spcPct val="100000"/>
      </a:lnSpc>
      <a:spcBef>
        <a:spcPts val="400"/>
      </a:spcBef>
      <a:spcAft>
        <a:spcPts val="0"/>
      </a:spcAft>
      <a:buNone/>
      <a:tabLst/>
      <a:defRPr lang="fr-FR" sz="1200" b="0" i="0" u="none" strike="noStrike" kern="1200" cap="none" spc="0" baseline="0">
        <a:solidFill>
          <a:srgbClr val="000000"/>
        </a:solidFill>
        <a:uFillTx/>
        <a:latin typeface="Calibri"/>
      </a:defRPr>
    </a:lvl2pPr>
    <a:lvl3pPr marL="914400" marR="0" lvl="2" indent="0" algn="l" defTabSz="914400" rtl="0" fontAlgn="auto" hangingPunct="0">
      <a:lnSpc>
        <a:spcPct val="100000"/>
      </a:lnSpc>
      <a:spcBef>
        <a:spcPts val="400"/>
      </a:spcBef>
      <a:spcAft>
        <a:spcPts val="0"/>
      </a:spcAft>
      <a:buNone/>
      <a:tabLst/>
      <a:defRPr lang="fr-FR" sz="1200" b="0" i="0" u="none" strike="noStrike" kern="1200" cap="none" spc="0" baseline="0">
        <a:solidFill>
          <a:srgbClr val="000000"/>
        </a:solidFill>
        <a:uFillTx/>
        <a:latin typeface="Calibri"/>
      </a:defRPr>
    </a:lvl3pPr>
    <a:lvl4pPr marL="1371600" marR="0" lvl="3" indent="0" algn="l" defTabSz="914400" rtl="0" fontAlgn="auto" hangingPunct="0">
      <a:lnSpc>
        <a:spcPct val="100000"/>
      </a:lnSpc>
      <a:spcBef>
        <a:spcPts val="400"/>
      </a:spcBef>
      <a:spcAft>
        <a:spcPts val="0"/>
      </a:spcAft>
      <a:buNone/>
      <a:tabLst/>
      <a:defRPr lang="fr-FR" sz="1200" b="0" i="0" u="none" strike="noStrike" kern="1200" cap="none" spc="0" baseline="0">
        <a:solidFill>
          <a:srgbClr val="000000"/>
        </a:solidFill>
        <a:uFillTx/>
        <a:latin typeface="Calibri"/>
      </a:defRPr>
    </a:lvl4pPr>
    <a:lvl5pPr marL="1828800" marR="0" lvl="4" indent="0" algn="l" defTabSz="914400" rtl="0" fontAlgn="auto" hangingPunct="0">
      <a:lnSpc>
        <a:spcPct val="100000"/>
      </a:lnSpc>
      <a:spcBef>
        <a:spcPts val="400"/>
      </a:spcBef>
      <a:spcAft>
        <a:spcPts val="0"/>
      </a:spcAft>
      <a:buNone/>
      <a:tabLst/>
      <a:defRPr lang="fr-FR"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17D0BA8-5FB9-4FE6-B1D4-2BE82BC0F283}"/>
              </a:ext>
            </a:extLst>
          </p:cNvPr>
          <p:cNvSpPr>
            <a:spLocks noGrp="1" noRot="1" noChangeAspect="1"/>
          </p:cNvSpPr>
          <p:nvPr>
            <p:ph type="sldImg"/>
          </p:nvPr>
        </p:nvSpPr>
        <p:spPr>
          <a:ln w="12701">
            <a:solidFill>
              <a:srgbClr val="000000"/>
            </a:solidFill>
            <a:prstDash val="solid"/>
            <a:miter/>
          </a:ln>
        </p:spPr>
      </p:sp>
      <p:sp>
        <p:nvSpPr>
          <p:cNvPr id="3" name="Espace réservé des commentaires 2">
            <a:extLst>
              <a:ext uri="{FF2B5EF4-FFF2-40B4-BE49-F238E27FC236}">
                <a16:creationId xmlns:a16="http://schemas.microsoft.com/office/drawing/2014/main" id="{29E973D0-E4FE-4D3E-B2CA-DB48CA7EF741}"/>
              </a:ext>
            </a:extLst>
          </p:cNvPr>
          <p:cNvSpPr txBox="1">
            <a:spLocks noGrp="1"/>
          </p:cNvSpPr>
          <p:nvPr>
            <p:ph type="body" sz="quarter"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929B9E71-E7B4-4971-B7D2-0FA6AD5ED171}"/>
              </a:ext>
            </a:extLst>
          </p:cNvPr>
          <p:cNvSpPr txBox="1"/>
          <p:nvPr/>
        </p:nvSpPr>
        <p:spPr>
          <a:xfrm>
            <a:off x="3854452" y="9440859"/>
            <a:ext cx="2949570" cy="496884"/>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73E87D1-3F4C-4CCA-8E1E-8CE7CA41AAD3}" type="slidenum">
              <a:t>1</a:t>
            </a:fld>
            <a:endParaRPr lang="fr-FR" sz="1200" b="0" i="0" u="none" strike="noStrike" kern="1200" cap="none" spc="0" baseline="0">
              <a:solidFill>
                <a:srgbClr val="000000"/>
              </a:solidFill>
              <a:uFillTx/>
              <a:latin typeface="Arial" pitchFamily="3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17E2695-9BA6-4826-A9E9-D857ED7B3C7F}"/>
              </a:ext>
            </a:extLst>
          </p:cNvPr>
          <p:cNvSpPr>
            <a:spLocks noGrp="1" noRot="1" noChangeAspect="1"/>
          </p:cNvSpPr>
          <p:nvPr>
            <p:ph type="sldImg"/>
          </p:nvPr>
        </p:nvSpPr>
        <p:spPr>
          <a:ln w="12701">
            <a:solidFill>
              <a:srgbClr val="000000"/>
            </a:solidFill>
            <a:prstDash val="solid"/>
            <a:miter/>
          </a:ln>
        </p:spPr>
      </p:sp>
      <p:sp>
        <p:nvSpPr>
          <p:cNvPr id="3" name="Espace réservé des commentaires 2">
            <a:extLst>
              <a:ext uri="{FF2B5EF4-FFF2-40B4-BE49-F238E27FC236}">
                <a16:creationId xmlns:a16="http://schemas.microsoft.com/office/drawing/2014/main" id="{7F99A597-B929-4DB1-B552-B2E31CEB5902}"/>
              </a:ext>
            </a:extLst>
          </p:cNvPr>
          <p:cNvSpPr txBox="1">
            <a:spLocks noGrp="1"/>
          </p:cNvSpPr>
          <p:nvPr>
            <p:ph type="body" sz="quarter" idx="1"/>
          </p:nvPr>
        </p:nvSpPr>
        <p:spPr/>
        <p:txBody>
          <a:bodyPr/>
          <a:lstStyle/>
          <a:p>
            <a:pPr lvl="0"/>
            <a:r>
              <a:rPr lang="fr-FR"/>
              <a:t>Les conséquences de ce phénomène physique sont connues depuis longtemps déjà : au-delà des découvertes de </a:t>
            </a:r>
          </a:p>
          <a:p>
            <a:pPr lvl="0"/>
            <a:r>
              <a:rPr lang="fr-FR"/>
              <a:t>Svante August Arrhenius datant de la fin du XIXème siècle, elles suscitent déjà de véritables inquiétudes </a:t>
            </a:r>
          </a:p>
          <a:p>
            <a:pPr lvl="0"/>
            <a:r>
              <a:rPr lang="fr-FR"/>
              <a:t>scientifiques dès 1953 , de larges préoccupations collectives depuis la fin des années 1960, et des quasicertitudes depuis le sommet de Rio en 1992.</a:t>
            </a:r>
          </a:p>
        </p:txBody>
      </p:sp>
      <p:sp>
        <p:nvSpPr>
          <p:cNvPr id="4" name="Espace réservé du numéro de diapositive 3">
            <a:extLst>
              <a:ext uri="{FF2B5EF4-FFF2-40B4-BE49-F238E27FC236}">
                <a16:creationId xmlns:a16="http://schemas.microsoft.com/office/drawing/2014/main" id="{F941C63C-EF8A-48DA-975A-0A80BB510957}"/>
              </a:ext>
            </a:extLst>
          </p:cNvPr>
          <p:cNvSpPr txBox="1"/>
          <p:nvPr/>
        </p:nvSpPr>
        <p:spPr>
          <a:xfrm>
            <a:off x="3854452" y="9440859"/>
            <a:ext cx="2949570" cy="496884"/>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1843D2A-9689-4537-B30B-F0351B38C4BE}" type="slidenum">
              <a:t>4</a:t>
            </a:fld>
            <a:endParaRPr lang="fr-FR" sz="1200" b="0" i="0" u="none" strike="noStrike" kern="1200" cap="none" spc="0" baseline="0">
              <a:solidFill>
                <a:srgbClr val="000000"/>
              </a:solidFill>
              <a:uFillTx/>
              <a:latin typeface="Arial" pitchFamily="34"/>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63F556A-1604-41C9-BBD4-21DAD1604F6F}"/>
              </a:ext>
            </a:extLst>
          </p:cNvPr>
          <p:cNvSpPr>
            <a:spLocks noGrp="1" noRot="1" noChangeAspect="1"/>
          </p:cNvSpPr>
          <p:nvPr>
            <p:ph type="sldImg"/>
          </p:nvPr>
        </p:nvSpPr>
        <p:spPr>
          <a:ln w="12701">
            <a:solidFill>
              <a:srgbClr val="000000"/>
            </a:solidFill>
            <a:prstDash val="solid"/>
            <a:miter/>
          </a:ln>
        </p:spPr>
      </p:sp>
      <p:sp>
        <p:nvSpPr>
          <p:cNvPr id="3" name="Espace réservé des commentaires 2">
            <a:extLst>
              <a:ext uri="{FF2B5EF4-FFF2-40B4-BE49-F238E27FC236}">
                <a16:creationId xmlns:a16="http://schemas.microsoft.com/office/drawing/2014/main" id="{F6B30EB5-33DF-49A8-9765-B27B51C72B38}"/>
              </a:ext>
            </a:extLst>
          </p:cNvPr>
          <p:cNvSpPr txBox="1">
            <a:spLocks noGrp="1"/>
          </p:cNvSpPr>
          <p:nvPr>
            <p:ph type="body" sz="quarter"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626BA50-E100-4F40-A210-3009B91AB345}"/>
              </a:ext>
            </a:extLst>
          </p:cNvPr>
          <p:cNvSpPr txBox="1"/>
          <p:nvPr/>
        </p:nvSpPr>
        <p:spPr>
          <a:xfrm>
            <a:off x="3854452" y="9440859"/>
            <a:ext cx="2949570" cy="496884"/>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6760E6A-B8C4-4E4F-8052-7F700ABD18FD}" type="slidenum">
              <a:t>14</a:t>
            </a:fld>
            <a:endParaRPr lang="fr-FR" sz="1200" b="0" i="0" u="none" strike="noStrike" kern="1200" cap="none" spc="0" baseline="0">
              <a:solidFill>
                <a:srgbClr val="000000"/>
              </a:solidFill>
              <a:uFillTx/>
              <a:latin typeface="Arial" pitchFamily="34"/>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30E5460-CE0E-49CE-AE71-4B495C1A28D1}"/>
              </a:ext>
            </a:extLst>
          </p:cNvPr>
          <p:cNvSpPr>
            <a:spLocks noGrp="1" noRot="1" noChangeAspect="1"/>
          </p:cNvSpPr>
          <p:nvPr>
            <p:ph type="sldImg"/>
          </p:nvPr>
        </p:nvSpPr>
        <p:spPr>
          <a:ln w="12701">
            <a:solidFill>
              <a:srgbClr val="000000"/>
            </a:solidFill>
            <a:prstDash val="solid"/>
            <a:miter/>
          </a:ln>
        </p:spPr>
      </p:sp>
      <p:sp>
        <p:nvSpPr>
          <p:cNvPr id="3" name="Espace réservé des commentaires 2">
            <a:extLst>
              <a:ext uri="{FF2B5EF4-FFF2-40B4-BE49-F238E27FC236}">
                <a16:creationId xmlns:a16="http://schemas.microsoft.com/office/drawing/2014/main" id="{FB28C1CB-27B8-4ACE-A3BE-BC724065C57C}"/>
              </a:ext>
            </a:extLst>
          </p:cNvPr>
          <p:cNvSpPr txBox="1">
            <a:spLocks noGrp="1"/>
          </p:cNvSpPr>
          <p:nvPr>
            <p:ph type="body" sz="quarter"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5741FD1-338E-4434-A22E-83F08B3DA020}"/>
              </a:ext>
            </a:extLst>
          </p:cNvPr>
          <p:cNvSpPr txBox="1"/>
          <p:nvPr/>
        </p:nvSpPr>
        <p:spPr>
          <a:xfrm>
            <a:off x="3854452" y="9440859"/>
            <a:ext cx="2949570" cy="496884"/>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D8AD68B-5374-40EC-81E5-0B403CC56540}" type="slidenum">
              <a:t>16</a:t>
            </a:fld>
            <a:endParaRPr lang="fr-FR" sz="1200" b="0" i="0" u="none" strike="noStrike" kern="1200" cap="none" spc="0" baseline="0">
              <a:solidFill>
                <a:srgbClr val="000000"/>
              </a:solidFill>
              <a:uFillTx/>
              <a:latin typeface="Arial" pitchFamily="34"/>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AB1DAD-62F9-4B94-B27E-2E809050E119}"/>
              </a:ext>
            </a:extLst>
          </p:cNvPr>
          <p:cNvSpPr txBox="1">
            <a:spLocks noGrp="1"/>
          </p:cNvSpPr>
          <p:nvPr>
            <p:ph type="ctrTitle"/>
          </p:nvPr>
        </p:nvSpPr>
        <p:spPr>
          <a:xfrm>
            <a:off x="1080135" y="3355427"/>
            <a:ext cx="12241530" cy="2315288"/>
          </a:xfrm>
        </p:spPr>
        <p:txBody>
          <a:bodyPr/>
          <a:lstStyle>
            <a:lvl1pPr>
              <a:defRPr/>
            </a:lvl1pPr>
          </a:lstStyle>
          <a:p>
            <a:pPr lvl="0"/>
            <a:r>
              <a:rPr lang="fr-FR"/>
              <a:t>Cliquez pour modifier le style du titre</a:t>
            </a:r>
          </a:p>
        </p:txBody>
      </p:sp>
      <p:sp>
        <p:nvSpPr>
          <p:cNvPr id="3" name="Sous-titre 2">
            <a:extLst>
              <a:ext uri="{FF2B5EF4-FFF2-40B4-BE49-F238E27FC236}">
                <a16:creationId xmlns:a16="http://schemas.microsoft.com/office/drawing/2014/main" id="{8331470C-6D42-4BF1-BFD2-D92ADE02C625}"/>
              </a:ext>
            </a:extLst>
          </p:cNvPr>
          <p:cNvSpPr txBox="1">
            <a:spLocks noGrp="1"/>
          </p:cNvSpPr>
          <p:nvPr>
            <p:ph type="subTitle" idx="1"/>
          </p:nvPr>
        </p:nvSpPr>
        <p:spPr>
          <a:xfrm>
            <a:off x="2160279" y="6120774"/>
            <a:ext cx="10081260" cy="2760345"/>
          </a:xfrm>
        </p:spPr>
        <p:txBody>
          <a:bodyPr anchorCtr="1"/>
          <a:lstStyle>
            <a:lvl1pPr marL="0" indent="0" algn="ctr">
              <a:buNone/>
              <a:defRPr/>
            </a:lvl1pPr>
          </a:lstStyle>
          <a:p>
            <a:pPr lvl="0"/>
            <a:r>
              <a:rPr lang="fr-FR"/>
              <a:t>Cliquez pour modifier le style des sous-titres du masque</a:t>
            </a:r>
          </a:p>
        </p:txBody>
      </p:sp>
      <p:sp>
        <p:nvSpPr>
          <p:cNvPr id="4" name="Rectangle 4">
            <a:extLst>
              <a:ext uri="{FF2B5EF4-FFF2-40B4-BE49-F238E27FC236}">
                <a16:creationId xmlns:a16="http://schemas.microsoft.com/office/drawing/2014/main" id="{E3E0FCAF-84E3-4567-A36A-0FE9F2EDFE45}"/>
              </a:ext>
            </a:extLst>
          </p:cNvPr>
          <p:cNvSpPr txBox="1">
            <a:spLocks noGrp="1"/>
          </p:cNvSpPr>
          <p:nvPr>
            <p:ph type="dt" sz="half" idx="7"/>
          </p:nvPr>
        </p:nvSpPr>
        <p:spPr/>
        <p:txBody>
          <a:bodyPr/>
          <a:lstStyle>
            <a:lvl1pPr>
              <a:defRPr/>
            </a:lvl1pPr>
          </a:lstStyle>
          <a:p>
            <a:pPr lvl="0"/>
            <a:endParaRPr lang="fr-FR"/>
          </a:p>
        </p:txBody>
      </p:sp>
      <p:sp>
        <p:nvSpPr>
          <p:cNvPr id="5" name="Rectangle 5">
            <a:extLst>
              <a:ext uri="{FF2B5EF4-FFF2-40B4-BE49-F238E27FC236}">
                <a16:creationId xmlns:a16="http://schemas.microsoft.com/office/drawing/2014/main" id="{FBB6CD19-8BCC-487E-93B9-AB17250C74FD}"/>
              </a:ext>
            </a:extLst>
          </p:cNvPr>
          <p:cNvSpPr txBox="1">
            <a:spLocks noGrp="1"/>
          </p:cNvSpPr>
          <p:nvPr>
            <p:ph type="ftr" sz="quarter" idx="9"/>
          </p:nvPr>
        </p:nvSpPr>
        <p:spPr/>
        <p:txBody>
          <a:bodyPr/>
          <a:lstStyle>
            <a:lvl1pPr>
              <a:defRPr/>
            </a:lvl1pPr>
          </a:lstStyle>
          <a:p>
            <a:pPr lvl="0"/>
            <a:endParaRPr lang="fr-FR"/>
          </a:p>
        </p:txBody>
      </p:sp>
      <p:sp>
        <p:nvSpPr>
          <p:cNvPr id="6" name="Rectangle 6">
            <a:extLst>
              <a:ext uri="{FF2B5EF4-FFF2-40B4-BE49-F238E27FC236}">
                <a16:creationId xmlns:a16="http://schemas.microsoft.com/office/drawing/2014/main" id="{AA7F4A84-D2B4-4338-88B9-1196C006FA0E}"/>
              </a:ext>
            </a:extLst>
          </p:cNvPr>
          <p:cNvSpPr txBox="1">
            <a:spLocks noGrp="1"/>
          </p:cNvSpPr>
          <p:nvPr>
            <p:ph type="sldNum" sz="quarter" idx="8"/>
          </p:nvPr>
        </p:nvSpPr>
        <p:spPr/>
        <p:txBody>
          <a:bodyPr/>
          <a:lstStyle>
            <a:lvl1pPr>
              <a:defRPr/>
            </a:lvl1pPr>
          </a:lstStyle>
          <a:p>
            <a:pPr lvl="0"/>
            <a:fld id="{4CA07094-A865-4BCB-9EA1-CDB4D7A151D6}" type="slidenum">
              <a:t>‹N°›</a:t>
            </a:fld>
            <a:endParaRPr lang="fr-FR"/>
          </a:p>
        </p:txBody>
      </p:sp>
    </p:spTree>
    <p:extLst>
      <p:ext uri="{BB962C8B-B14F-4D97-AF65-F5344CB8AC3E}">
        <p14:creationId xmlns:p14="http://schemas.microsoft.com/office/powerpoint/2010/main" val="85678270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4EACE2-3F01-4013-A793-F35098ACEE3F}"/>
              </a:ext>
            </a:extLst>
          </p:cNvPr>
          <p:cNvSpPr txBox="1">
            <a:spLocks noGrp="1"/>
          </p:cNvSpPr>
          <p:nvPr>
            <p:ph type="title"/>
          </p:nvPr>
        </p:nvSpPr>
        <p:spPr/>
        <p:txBody>
          <a:bodyPr/>
          <a:lstStyle>
            <a:lvl1pPr>
              <a:defRPr/>
            </a:lvl1pPr>
          </a:lstStyle>
          <a:p>
            <a:pPr lvl="0"/>
            <a:r>
              <a:rPr lang="fr-FR"/>
              <a:t>Cliquez pour modifier le style du titre</a:t>
            </a:r>
          </a:p>
        </p:txBody>
      </p:sp>
      <p:sp>
        <p:nvSpPr>
          <p:cNvPr id="3" name="Espace réservé du contenu 2">
            <a:extLst>
              <a:ext uri="{FF2B5EF4-FFF2-40B4-BE49-F238E27FC236}">
                <a16:creationId xmlns:a16="http://schemas.microsoft.com/office/drawing/2014/main" id="{09B9C3EE-0D5C-43D6-9A84-9503B386F140}"/>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B31A6CBA-59EB-4A59-BEC5-09418ED7B1FB}"/>
              </a:ext>
            </a:extLst>
          </p:cNvPr>
          <p:cNvSpPr txBox="1">
            <a:spLocks noGrp="1"/>
          </p:cNvSpPr>
          <p:nvPr>
            <p:ph type="dt" sz="half" idx="7"/>
          </p:nvPr>
        </p:nvSpPr>
        <p:spPr/>
        <p:txBody>
          <a:bodyPr/>
          <a:lstStyle>
            <a:lvl1pPr>
              <a:defRPr/>
            </a:lvl1pPr>
          </a:lstStyle>
          <a:p>
            <a:pPr lvl="0"/>
            <a:endParaRPr lang="fr-FR"/>
          </a:p>
        </p:txBody>
      </p:sp>
      <p:sp>
        <p:nvSpPr>
          <p:cNvPr id="5" name="Rectangle 5">
            <a:extLst>
              <a:ext uri="{FF2B5EF4-FFF2-40B4-BE49-F238E27FC236}">
                <a16:creationId xmlns:a16="http://schemas.microsoft.com/office/drawing/2014/main" id="{CAF39473-99F2-4B86-AE00-68A175C976A7}"/>
              </a:ext>
            </a:extLst>
          </p:cNvPr>
          <p:cNvSpPr txBox="1">
            <a:spLocks noGrp="1"/>
          </p:cNvSpPr>
          <p:nvPr>
            <p:ph type="ftr" sz="quarter" idx="9"/>
          </p:nvPr>
        </p:nvSpPr>
        <p:spPr/>
        <p:txBody>
          <a:bodyPr/>
          <a:lstStyle>
            <a:lvl1pPr>
              <a:defRPr/>
            </a:lvl1pPr>
          </a:lstStyle>
          <a:p>
            <a:pPr lvl="0"/>
            <a:endParaRPr lang="fr-FR"/>
          </a:p>
        </p:txBody>
      </p:sp>
      <p:sp>
        <p:nvSpPr>
          <p:cNvPr id="6" name="Rectangle 6">
            <a:extLst>
              <a:ext uri="{FF2B5EF4-FFF2-40B4-BE49-F238E27FC236}">
                <a16:creationId xmlns:a16="http://schemas.microsoft.com/office/drawing/2014/main" id="{CA51CD05-F457-4B71-AA45-7B3FE67860E1}"/>
              </a:ext>
            </a:extLst>
          </p:cNvPr>
          <p:cNvSpPr txBox="1">
            <a:spLocks noGrp="1"/>
          </p:cNvSpPr>
          <p:nvPr>
            <p:ph type="sldNum" sz="quarter" idx="8"/>
          </p:nvPr>
        </p:nvSpPr>
        <p:spPr/>
        <p:txBody>
          <a:bodyPr/>
          <a:lstStyle>
            <a:lvl1pPr>
              <a:defRPr/>
            </a:lvl1pPr>
          </a:lstStyle>
          <a:p>
            <a:pPr lvl="0"/>
            <a:fld id="{B885427D-810B-4552-95C1-B922D94915D3}" type="slidenum">
              <a:t>‹N°›</a:t>
            </a:fld>
            <a:endParaRPr lang="fr-FR"/>
          </a:p>
        </p:txBody>
      </p:sp>
    </p:spTree>
    <p:extLst>
      <p:ext uri="{BB962C8B-B14F-4D97-AF65-F5344CB8AC3E}">
        <p14:creationId xmlns:p14="http://schemas.microsoft.com/office/powerpoint/2010/main" val="30440033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1620DD-057F-4AE6-86BD-BEE7FDB44EEB}"/>
              </a:ext>
            </a:extLst>
          </p:cNvPr>
          <p:cNvSpPr txBox="1">
            <a:spLocks noGrp="1"/>
          </p:cNvSpPr>
          <p:nvPr>
            <p:ph type="title"/>
          </p:nvPr>
        </p:nvSpPr>
        <p:spPr>
          <a:xfrm>
            <a:off x="1137641" y="6940872"/>
            <a:ext cx="12241530" cy="2145264"/>
          </a:xfrm>
        </p:spPr>
        <p:txBody>
          <a:bodyPr anchor="t" anchorCtr="0"/>
          <a:lstStyle>
            <a:lvl1pPr algn="l">
              <a:defRPr sz="4700" b="1" cap="all"/>
            </a:lvl1pPr>
          </a:lstStyle>
          <a:p>
            <a:pPr lvl="0"/>
            <a:r>
              <a:rPr lang="fr-FR"/>
              <a:t>Cliquez pour modifier le style du titre</a:t>
            </a:r>
          </a:p>
        </p:txBody>
      </p:sp>
      <p:sp>
        <p:nvSpPr>
          <p:cNvPr id="3" name="Espace réservé du texte 2">
            <a:extLst>
              <a:ext uri="{FF2B5EF4-FFF2-40B4-BE49-F238E27FC236}">
                <a16:creationId xmlns:a16="http://schemas.microsoft.com/office/drawing/2014/main" id="{29CFBA2D-E102-454F-BCED-BCF37A488EFB}"/>
              </a:ext>
            </a:extLst>
          </p:cNvPr>
          <p:cNvSpPr txBox="1">
            <a:spLocks noGrp="1"/>
          </p:cNvSpPr>
          <p:nvPr>
            <p:ph type="body" idx="1"/>
          </p:nvPr>
        </p:nvSpPr>
        <p:spPr>
          <a:xfrm>
            <a:off x="1137641" y="4578080"/>
            <a:ext cx="12241530" cy="2362800"/>
          </a:xfrm>
        </p:spPr>
        <p:txBody>
          <a:bodyPr anchor="b"/>
          <a:lstStyle>
            <a:lvl1pPr marL="0" indent="0">
              <a:spcBef>
                <a:spcPts val="600"/>
              </a:spcBef>
              <a:buNone/>
              <a:defRPr sz="2500"/>
            </a:lvl1pPr>
          </a:lstStyle>
          <a:p>
            <a:pPr lvl="0"/>
            <a:r>
              <a:rPr lang="fr-FR"/>
              <a:t>Cliquez pour modifier les styles du texte du masque</a:t>
            </a:r>
          </a:p>
        </p:txBody>
      </p:sp>
      <p:sp>
        <p:nvSpPr>
          <p:cNvPr id="4" name="Rectangle 4">
            <a:extLst>
              <a:ext uri="{FF2B5EF4-FFF2-40B4-BE49-F238E27FC236}">
                <a16:creationId xmlns:a16="http://schemas.microsoft.com/office/drawing/2014/main" id="{F3ED1970-7C67-4FFD-826B-7A0DF246D2B7}"/>
              </a:ext>
            </a:extLst>
          </p:cNvPr>
          <p:cNvSpPr txBox="1">
            <a:spLocks noGrp="1"/>
          </p:cNvSpPr>
          <p:nvPr>
            <p:ph type="dt" sz="half" idx="7"/>
          </p:nvPr>
        </p:nvSpPr>
        <p:spPr/>
        <p:txBody>
          <a:bodyPr/>
          <a:lstStyle>
            <a:lvl1pPr>
              <a:defRPr/>
            </a:lvl1pPr>
          </a:lstStyle>
          <a:p>
            <a:pPr lvl="0"/>
            <a:endParaRPr lang="fr-FR"/>
          </a:p>
        </p:txBody>
      </p:sp>
      <p:sp>
        <p:nvSpPr>
          <p:cNvPr id="5" name="Rectangle 5">
            <a:extLst>
              <a:ext uri="{FF2B5EF4-FFF2-40B4-BE49-F238E27FC236}">
                <a16:creationId xmlns:a16="http://schemas.microsoft.com/office/drawing/2014/main" id="{DE4BB299-F9EE-4EEF-85FF-586024A3478A}"/>
              </a:ext>
            </a:extLst>
          </p:cNvPr>
          <p:cNvSpPr txBox="1">
            <a:spLocks noGrp="1"/>
          </p:cNvSpPr>
          <p:nvPr>
            <p:ph type="ftr" sz="quarter" idx="9"/>
          </p:nvPr>
        </p:nvSpPr>
        <p:spPr/>
        <p:txBody>
          <a:bodyPr/>
          <a:lstStyle>
            <a:lvl1pPr>
              <a:defRPr/>
            </a:lvl1pPr>
          </a:lstStyle>
          <a:p>
            <a:pPr lvl="0"/>
            <a:endParaRPr lang="fr-FR"/>
          </a:p>
        </p:txBody>
      </p:sp>
      <p:sp>
        <p:nvSpPr>
          <p:cNvPr id="6" name="Rectangle 6">
            <a:extLst>
              <a:ext uri="{FF2B5EF4-FFF2-40B4-BE49-F238E27FC236}">
                <a16:creationId xmlns:a16="http://schemas.microsoft.com/office/drawing/2014/main" id="{39F6ABB3-7F5B-412E-880A-2DDD8508A74E}"/>
              </a:ext>
            </a:extLst>
          </p:cNvPr>
          <p:cNvSpPr txBox="1">
            <a:spLocks noGrp="1"/>
          </p:cNvSpPr>
          <p:nvPr>
            <p:ph type="sldNum" sz="quarter" idx="8"/>
          </p:nvPr>
        </p:nvSpPr>
        <p:spPr/>
        <p:txBody>
          <a:bodyPr/>
          <a:lstStyle>
            <a:lvl1pPr>
              <a:defRPr/>
            </a:lvl1pPr>
          </a:lstStyle>
          <a:p>
            <a:pPr lvl="0"/>
            <a:fld id="{ABF6EAE0-28B5-49B4-9F9C-1972BCA3114F}" type="slidenum">
              <a:t>‹N°›</a:t>
            </a:fld>
            <a:endParaRPr lang="fr-FR"/>
          </a:p>
        </p:txBody>
      </p:sp>
    </p:spTree>
    <p:extLst>
      <p:ext uri="{BB962C8B-B14F-4D97-AF65-F5344CB8AC3E}">
        <p14:creationId xmlns:p14="http://schemas.microsoft.com/office/powerpoint/2010/main" val="2596438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42EDC-B36F-46A1-92FE-A5CC1777F3E1}"/>
              </a:ext>
            </a:extLst>
          </p:cNvPr>
          <p:cNvSpPr txBox="1">
            <a:spLocks noGrp="1"/>
          </p:cNvSpPr>
          <p:nvPr>
            <p:ph type="title"/>
          </p:nvPr>
        </p:nvSpPr>
        <p:spPr/>
        <p:txBody>
          <a:bodyPr/>
          <a:lstStyle>
            <a:lvl1pPr>
              <a:defRPr/>
            </a:lvl1pPr>
          </a:lstStyle>
          <a:p>
            <a:pPr lvl="0"/>
            <a:r>
              <a:rPr lang="fr-FR"/>
              <a:t>Cliquez pour modifier le style du titre</a:t>
            </a:r>
          </a:p>
        </p:txBody>
      </p:sp>
      <p:sp>
        <p:nvSpPr>
          <p:cNvPr id="3" name="Espace réservé du contenu 2">
            <a:extLst>
              <a:ext uri="{FF2B5EF4-FFF2-40B4-BE49-F238E27FC236}">
                <a16:creationId xmlns:a16="http://schemas.microsoft.com/office/drawing/2014/main" id="{B7EBB83F-7FE2-4F14-B085-68A2ECF59E78}"/>
              </a:ext>
            </a:extLst>
          </p:cNvPr>
          <p:cNvSpPr txBox="1">
            <a:spLocks noGrp="1"/>
          </p:cNvSpPr>
          <p:nvPr>
            <p:ph idx="1"/>
          </p:nvPr>
        </p:nvSpPr>
        <p:spPr>
          <a:xfrm>
            <a:off x="720099" y="2520314"/>
            <a:ext cx="6360795" cy="7128397"/>
          </a:xfrm>
        </p:spPr>
        <p:txBody>
          <a:bodyPr/>
          <a:lstStyle>
            <a:lvl1pPr>
              <a:spcBef>
                <a:spcPts val="800"/>
              </a:spcBef>
              <a:defRPr sz="3300"/>
            </a:lvl1pPr>
            <a:lvl2pPr>
              <a:spcBef>
                <a:spcPts val="600"/>
              </a:spcBef>
              <a:defRPr sz="2700"/>
            </a:lvl2pPr>
            <a:lvl3pPr>
              <a:defRPr sz="2500"/>
            </a:lvl3pPr>
            <a:lvl4pPr>
              <a:spcBef>
                <a:spcPts val="500"/>
              </a:spcBef>
              <a:defRPr sz="2200"/>
            </a:lvl4pPr>
            <a:lvl5pPr>
              <a:spcBef>
                <a:spcPts val="500"/>
              </a:spcBef>
              <a:defRPr sz="22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F094278-BA66-44E0-83D7-604804AD1EAA}"/>
              </a:ext>
            </a:extLst>
          </p:cNvPr>
          <p:cNvSpPr txBox="1">
            <a:spLocks noGrp="1"/>
          </p:cNvSpPr>
          <p:nvPr>
            <p:ph idx="2"/>
          </p:nvPr>
        </p:nvSpPr>
        <p:spPr>
          <a:xfrm>
            <a:off x="7320924" y="2520314"/>
            <a:ext cx="6360795" cy="7128397"/>
          </a:xfrm>
        </p:spPr>
        <p:txBody>
          <a:bodyPr/>
          <a:lstStyle>
            <a:lvl1pPr>
              <a:spcBef>
                <a:spcPts val="800"/>
              </a:spcBef>
              <a:defRPr sz="3300"/>
            </a:lvl1pPr>
            <a:lvl2pPr>
              <a:spcBef>
                <a:spcPts val="600"/>
              </a:spcBef>
              <a:defRPr sz="2700"/>
            </a:lvl2pPr>
            <a:lvl3pPr>
              <a:defRPr sz="2500"/>
            </a:lvl3pPr>
            <a:lvl4pPr>
              <a:spcBef>
                <a:spcPts val="500"/>
              </a:spcBef>
              <a:defRPr sz="2200"/>
            </a:lvl4pPr>
            <a:lvl5pPr>
              <a:spcBef>
                <a:spcPts val="500"/>
              </a:spcBef>
              <a:defRPr sz="22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a:extLst>
              <a:ext uri="{FF2B5EF4-FFF2-40B4-BE49-F238E27FC236}">
                <a16:creationId xmlns:a16="http://schemas.microsoft.com/office/drawing/2014/main" id="{B04FC298-E97C-4DC8-A879-D040AEA00221}"/>
              </a:ext>
            </a:extLst>
          </p:cNvPr>
          <p:cNvSpPr txBox="1">
            <a:spLocks noGrp="1"/>
          </p:cNvSpPr>
          <p:nvPr>
            <p:ph type="dt" sz="half" idx="7"/>
          </p:nvPr>
        </p:nvSpPr>
        <p:spPr/>
        <p:txBody>
          <a:bodyPr/>
          <a:lstStyle>
            <a:lvl1pPr>
              <a:defRPr/>
            </a:lvl1pPr>
          </a:lstStyle>
          <a:p>
            <a:pPr lvl="0"/>
            <a:endParaRPr lang="fr-FR"/>
          </a:p>
        </p:txBody>
      </p:sp>
      <p:sp>
        <p:nvSpPr>
          <p:cNvPr id="6" name="Rectangle 5">
            <a:extLst>
              <a:ext uri="{FF2B5EF4-FFF2-40B4-BE49-F238E27FC236}">
                <a16:creationId xmlns:a16="http://schemas.microsoft.com/office/drawing/2014/main" id="{4B9E0A9E-26DB-4811-8EC7-661AC3C46E9A}"/>
              </a:ext>
            </a:extLst>
          </p:cNvPr>
          <p:cNvSpPr txBox="1">
            <a:spLocks noGrp="1"/>
          </p:cNvSpPr>
          <p:nvPr>
            <p:ph type="ftr" sz="quarter" idx="9"/>
          </p:nvPr>
        </p:nvSpPr>
        <p:spPr/>
        <p:txBody>
          <a:bodyPr/>
          <a:lstStyle>
            <a:lvl1pPr>
              <a:defRPr/>
            </a:lvl1pPr>
          </a:lstStyle>
          <a:p>
            <a:pPr lvl="0"/>
            <a:endParaRPr lang="fr-FR"/>
          </a:p>
        </p:txBody>
      </p:sp>
      <p:sp>
        <p:nvSpPr>
          <p:cNvPr id="7" name="Rectangle 6">
            <a:extLst>
              <a:ext uri="{FF2B5EF4-FFF2-40B4-BE49-F238E27FC236}">
                <a16:creationId xmlns:a16="http://schemas.microsoft.com/office/drawing/2014/main" id="{8309EA35-BCFD-498A-832B-FA969DE44C50}"/>
              </a:ext>
            </a:extLst>
          </p:cNvPr>
          <p:cNvSpPr txBox="1">
            <a:spLocks noGrp="1"/>
          </p:cNvSpPr>
          <p:nvPr>
            <p:ph type="sldNum" sz="quarter" idx="8"/>
          </p:nvPr>
        </p:nvSpPr>
        <p:spPr/>
        <p:txBody>
          <a:bodyPr/>
          <a:lstStyle>
            <a:lvl1pPr>
              <a:defRPr/>
            </a:lvl1pPr>
          </a:lstStyle>
          <a:p>
            <a:pPr lvl="0"/>
            <a:fld id="{BA303D8D-4710-4BB7-9411-34EE60E0CE84}" type="slidenum">
              <a:t>‹N°›</a:t>
            </a:fld>
            <a:endParaRPr lang="fr-FR"/>
          </a:p>
        </p:txBody>
      </p:sp>
    </p:spTree>
    <p:extLst>
      <p:ext uri="{BB962C8B-B14F-4D97-AF65-F5344CB8AC3E}">
        <p14:creationId xmlns:p14="http://schemas.microsoft.com/office/powerpoint/2010/main" val="2191909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87C947-DB65-4D89-A857-B2DB017366BB}"/>
              </a:ext>
            </a:extLst>
          </p:cNvPr>
          <p:cNvSpPr txBox="1">
            <a:spLocks noGrp="1"/>
          </p:cNvSpPr>
          <p:nvPr>
            <p:ph type="title"/>
          </p:nvPr>
        </p:nvSpPr>
        <p:spPr/>
        <p:txBody>
          <a:bodyPr/>
          <a:lstStyle>
            <a:lvl1pPr>
              <a:defRPr/>
            </a:lvl1pPr>
          </a:lstStyle>
          <a:p>
            <a:pPr lvl="0"/>
            <a:r>
              <a:rPr lang="fr-FR"/>
              <a:t>Cliquez pour modifier le style du titre</a:t>
            </a:r>
          </a:p>
        </p:txBody>
      </p:sp>
      <p:sp>
        <p:nvSpPr>
          <p:cNvPr id="3" name="Espace réservé du texte 2">
            <a:extLst>
              <a:ext uri="{FF2B5EF4-FFF2-40B4-BE49-F238E27FC236}">
                <a16:creationId xmlns:a16="http://schemas.microsoft.com/office/drawing/2014/main" id="{E367EFA5-E89C-47B5-9A1B-F94FE38F93D4}"/>
              </a:ext>
            </a:extLst>
          </p:cNvPr>
          <p:cNvSpPr txBox="1">
            <a:spLocks noGrp="1"/>
          </p:cNvSpPr>
          <p:nvPr>
            <p:ph type="body" idx="1"/>
          </p:nvPr>
        </p:nvSpPr>
        <p:spPr>
          <a:xfrm>
            <a:off x="720090" y="2417810"/>
            <a:ext cx="6363300" cy="1007613"/>
          </a:xfrm>
        </p:spPr>
        <p:txBody>
          <a:bodyPr anchor="b"/>
          <a:lstStyle>
            <a:lvl1pPr marL="0" indent="0">
              <a:spcBef>
                <a:spcPts val="600"/>
              </a:spcBef>
              <a:buNone/>
              <a:defRPr sz="27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68F6855-95FE-429F-852D-501F950E6354}"/>
              </a:ext>
            </a:extLst>
          </p:cNvPr>
          <p:cNvSpPr txBox="1">
            <a:spLocks noGrp="1"/>
          </p:cNvSpPr>
          <p:nvPr>
            <p:ph idx="2"/>
          </p:nvPr>
        </p:nvSpPr>
        <p:spPr>
          <a:xfrm>
            <a:off x="720090" y="3425433"/>
            <a:ext cx="6363300" cy="6223278"/>
          </a:xfrm>
        </p:spPr>
        <p:txBody>
          <a:bodyPr/>
          <a:lstStyle>
            <a:lvl1pPr>
              <a:spcBef>
                <a:spcPts val="600"/>
              </a:spcBef>
              <a:defRPr sz="2700"/>
            </a:lvl1pPr>
            <a:lvl2pPr>
              <a:spcBef>
                <a:spcPts val="600"/>
              </a:spcBef>
              <a:defRPr sz="2500"/>
            </a:lvl2pPr>
            <a:lvl3pPr>
              <a:spcBef>
                <a:spcPts val="500"/>
              </a:spcBef>
              <a:defRPr sz="2200"/>
            </a:lvl3pPr>
            <a:lvl4pPr>
              <a:spcBef>
                <a:spcPts val="500"/>
              </a:spcBef>
              <a:defRPr sz="1900"/>
            </a:lvl4pPr>
            <a:lvl5pPr>
              <a:spcBef>
                <a:spcPts val="500"/>
              </a:spcBef>
              <a:defRPr sz="19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9F5962C-F798-46E4-B8E0-F14675C9A12E}"/>
              </a:ext>
            </a:extLst>
          </p:cNvPr>
          <p:cNvSpPr txBox="1">
            <a:spLocks noGrp="1"/>
          </p:cNvSpPr>
          <p:nvPr>
            <p:ph type="body" idx="3"/>
          </p:nvPr>
        </p:nvSpPr>
        <p:spPr>
          <a:xfrm>
            <a:off x="7315922" y="2417810"/>
            <a:ext cx="6365796" cy="1007613"/>
          </a:xfrm>
        </p:spPr>
        <p:txBody>
          <a:bodyPr anchor="b"/>
          <a:lstStyle>
            <a:lvl1pPr marL="0" indent="0">
              <a:spcBef>
                <a:spcPts val="600"/>
              </a:spcBef>
              <a:buNone/>
              <a:defRPr sz="27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DA1B10E-BF2A-4D07-BDFD-A28323E42844}"/>
              </a:ext>
            </a:extLst>
          </p:cNvPr>
          <p:cNvSpPr txBox="1">
            <a:spLocks noGrp="1"/>
          </p:cNvSpPr>
          <p:nvPr>
            <p:ph idx="4"/>
          </p:nvPr>
        </p:nvSpPr>
        <p:spPr>
          <a:xfrm>
            <a:off x="7315922" y="3425433"/>
            <a:ext cx="6365796" cy="6223278"/>
          </a:xfrm>
        </p:spPr>
        <p:txBody>
          <a:bodyPr/>
          <a:lstStyle>
            <a:lvl1pPr>
              <a:spcBef>
                <a:spcPts val="600"/>
              </a:spcBef>
              <a:defRPr sz="2700"/>
            </a:lvl1pPr>
            <a:lvl2pPr>
              <a:spcBef>
                <a:spcPts val="600"/>
              </a:spcBef>
              <a:defRPr sz="2500"/>
            </a:lvl2pPr>
            <a:lvl3pPr>
              <a:spcBef>
                <a:spcPts val="500"/>
              </a:spcBef>
              <a:defRPr sz="2200"/>
            </a:lvl3pPr>
            <a:lvl4pPr>
              <a:spcBef>
                <a:spcPts val="500"/>
              </a:spcBef>
              <a:defRPr sz="1900"/>
            </a:lvl4pPr>
            <a:lvl5pPr>
              <a:spcBef>
                <a:spcPts val="500"/>
              </a:spcBef>
              <a:defRPr sz="19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a:extLst>
              <a:ext uri="{FF2B5EF4-FFF2-40B4-BE49-F238E27FC236}">
                <a16:creationId xmlns:a16="http://schemas.microsoft.com/office/drawing/2014/main" id="{CC205F76-0FA2-42C4-AF2F-A6E3ADF90714}"/>
              </a:ext>
            </a:extLst>
          </p:cNvPr>
          <p:cNvSpPr txBox="1">
            <a:spLocks noGrp="1"/>
          </p:cNvSpPr>
          <p:nvPr>
            <p:ph type="dt" sz="half" idx="7"/>
          </p:nvPr>
        </p:nvSpPr>
        <p:spPr/>
        <p:txBody>
          <a:bodyPr/>
          <a:lstStyle>
            <a:lvl1pPr>
              <a:defRPr/>
            </a:lvl1pPr>
          </a:lstStyle>
          <a:p>
            <a:pPr lvl="0"/>
            <a:endParaRPr lang="fr-FR"/>
          </a:p>
        </p:txBody>
      </p:sp>
      <p:sp>
        <p:nvSpPr>
          <p:cNvPr id="8" name="Rectangle 5">
            <a:extLst>
              <a:ext uri="{FF2B5EF4-FFF2-40B4-BE49-F238E27FC236}">
                <a16:creationId xmlns:a16="http://schemas.microsoft.com/office/drawing/2014/main" id="{229E1337-2AAB-412B-9717-072FDA6D6BE4}"/>
              </a:ext>
            </a:extLst>
          </p:cNvPr>
          <p:cNvSpPr txBox="1">
            <a:spLocks noGrp="1"/>
          </p:cNvSpPr>
          <p:nvPr>
            <p:ph type="ftr" sz="quarter" idx="9"/>
          </p:nvPr>
        </p:nvSpPr>
        <p:spPr/>
        <p:txBody>
          <a:bodyPr/>
          <a:lstStyle>
            <a:lvl1pPr>
              <a:defRPr/>
            </a:lvl1pPr>
          </a:lstStyle>
          <a:p>
            <a:pPr lvl="0"/>
            <a:endParaRPr lang="fr-FR"/>
          </a:p>
        </p:txBody>
      </p:sp>
      <p:sp>
        <p:nvSpPr>
          <p:cNvPr id="9" name="Rectangle 6">
            <a:extLst>
              <a:ext uri="{FF2B5EF4-FFF2-40B4-BE49-F238E27FC236}">
                <a16:creationId xmlns:a16="http://schemas.microsoft.com/office/drawing/2014/main" id="{635B0131-6072-4302-9736-A4F4E75A557C}"/>
              </a:ext>
            </a:extLst>
          </p:cNvPr>
          <p:cNvSpPr txBox="1">
            <a:spLocks noGrp="1"/>
          </p:cNvSpPr>
          <p:nvPr>
            <p:ph type="sldNum" sz="quarter" idx="8"/>
          </p:nvPr>
        </p:nvSpPr>
        <p:spPr/>
        <p:txBody>
          <a:bodyPr/>
          <a:lstStyle>
            <a:lvl1pPr>
              <a:defRPr/>
            </a:lvl1pPr>
          </a:lstStyle>
          <a:p>
            <a:pPr lvl="0"/>
            <a:fld id="{DA1675F2-D4DF-4B8D-9758-9FDAD564B5A8}" type="slidenum">
              <a:t>‹N°›</a:t>
            </a:fld>
            <a:endParaRPr lang="fr-FR"/>
          </a:p>
        </p:txBody>
      </p:sp>
    </p:spTree>
    <p:extLst>
      <p:ext uri="{BB962C8B-B14F-4D97-AF65-F5344CB8AC3E}">
        <p14:creationId xmlns:p14="http://schemas.microsoft.com/office/powerpoint/2010/main" val="952780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7E05BB-1A52-44E2-9242-7B540E2C8282}"/>
              </a:ext>
            </a:extLst>
          </p:cNvPr>
          <p:cNvSpPr txBox="1">
            <a:spLocks noGrp="1"/>
          </p:cNvSpPr>
          <p:nvPr>
            <p:ph type="title"/>
          </p:nvPr>
        </p:nvSpPr>
        <p:spPr/>
        <p:txBody>
          <a:bodyPr/>
          <a:lstStyle>
            <a:lvl1pPr>
              <a:defRPr/>
            </a:lvl1pPr>
          </a:lstStyle>
          <a:p>
            <a:pPr lvl="0"/>
            <a:r>
              <a:rPr lang="fr-FR"/>
              <a:t>Cliquez pour modifier le style du titre</a:t>
            </a:r>
          </a:p>
        </p:txBody>
      </p:sp>
      <p:sp>
        <p:nvSpPr>
          <p:cNvPr id="3" name="Rectangle 4">
            <a:extLst>
              <a:ext uri="{FF2B5EF4-FFF2-40B4-BE49-F238E27FC236}">
                <a16:creationId xmlns:a16="http://schemas.microsoft.com/office/drawing/2014/main" id="{1B25E186-9730-44C8-837B-87F0BA8E0586}"/>
              </a:ext>
            </a:extLst>
          </p:cNvPr>
          <p:cNvSpPr txBox="1">
            <a:spLocks noGrp="1"/>
          </p:cNvSpPr>
          <p:nvPr>
            <p:ph type="dt" sz="half" idx="7"/>
          </p:nvPr>
        </p:nvSpPr>
        <p:spPr/>
        <p:txBody>
          <a:bodyPr/>
          <a:lstStyle>
            <a:lvl1pPr>
              <a:defRPr/>
            </a:lvl1pPr>
          </a:lstStyle>
          <a:p>
            <a:pPr lvl="0"/>
            <a:endParaRPr lang="fr-FR"/>
          </a:p>
        </p:txBody>
      </p:sp>
      <p:sp>
        <p:nvSpPr>
          <p:cNvPr id="4" name="Rectangle 5">
            <a:extLst>
              <a:ext uri="{FF2B5EF4-FFF2-40B4-BE49-F238E27FC236}">
                <a16:creationId xmlns:a16="http://schemas.microsoft.com/office/drawing/2014/main" id="{CE8CB915-D1CF-4DAF-A306-3DCFC4D32F29}"/>
              </a:ext>
            </a:extLst>
          </p:cNvPr>
          <p:cNvSpPr txBox="1">
            <a:spLocks noGrp="1"/>
          </p:cNvSpPr>
          <p:nvPr>
            <p:ph type="ftr" sz="quarter" idx="9"/>
          </p:nvPr>
        </p:nvSpPr>
        <p:spPr/>
        <p:txBody>
          <a:bodyPr/>
          <a:lstStyle>
            <a:lvl1pPr>
              <a:defRPr/>
            </a:lvl1pPr>
          </a:lstStyle>
          <a:p>
            <a:pPr lvl="0"/>
            <a:endParaRPr lang="fr-FR"/>
          </a:p>
        </p:txBody>
      </p:sp>
      <p:sp>
        <p:nvSpPr>
          <p:cNvPr id="5" name="Rectangle 6">
            <a:extLst>
              <a:ext uri="{FF2B5EF4-FFF2-40B4-BE49-F238E27FC236}">
                <a16:creationId xmlns:a16="http://schemas.microsoft.com/office/drawing/2014/main" id="{7B77A57C-C54B-4B61-9FBE-7A187BA4D3B4}"/>
              </a:ext>
            </a:extLst>
          </p:cNvPr>
          <p:cNvSpPr txBox="1">
            <a:spLocks noGrp="1"/>
          </p:cNvSpPr>
          <p:nvPr>
            <p:ph type="sldNum" sz="quarter" idx="8"/>
          </p:nvPr>
        </p:nvSpPr>
        <p:spPr/>
        <p:txBody>
          <a:bodyPr/>
          <a:lstStyle>
            <a:lvl1pPr>
              <a:defRPr/>
            </a:lvl1pPr>
          </a:lstStyle>
          <a:p>
            <a:pPr lvl="0"/>
            <a:fld id="{1670A448-D89A-439A-B486-05BE7B2ECF12}" type="slidenum">
              <a:t>‹N°›</a:t>
            </a:fld>
            <a:endParaRPr lang="fr-FR"/>
          </a:p>
        </p:txBody>
      </p:sp>
    </p:spTree>
    <p:extLst>
      <p:ext uri="{BB962C8B-B14F-4D97-AF65-F5344CB8AC3E}">
        <p14:creationId xmlns:p14="http://schemas.microsoft.com/office/powerpoint/2010/main" val="193344769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2A967DC-6294-476C-B1E2-B41B45D90F3A}"/>
              </a:ext>
            </a:extLst>
          </p:cNvPr>
          <p:cNvSpPr txBox="1">
            <a:spLocks noGrp="1"/>
          </p:cNvSpPr>
          <p:nvPr>
            <p:ph type="dt" sz="half" idx="7"/>
          </p:nvPr>
        </p:nvSpPr>
        <p:spPr/>
        <p:txBody>
          <a:bodyPr/>
          <a:lstStyle>
            <a:lvl1pPr>
              <a:defRPr/>
            </a:lvl1pPr>
          </a:lstStyle>
          <a:p>
            <a:pPr lvl="0"/>
            <a:endParaRPr lang="fr-FR"/>
          </a:p>
        </p:txBody>
      </p:sp>
      <p:sp>
        <p:nvSpPr>
          <p:cNvPr id="3" name="Rectangle 5">
            <a:extLst>
              <a:ext uri="{FF2B5EF4-FFF2-40B4-BE49-F238E27FC236}">
                <a16:creationId xmlns:a16="http://schemas.microsoft.com/office/drawing/2014/main" id="{4CDDCFC1-8509-4F85-B7D3-4F29CA46345E}"/>
              </a:ext>
            </a:extLst>
          </p:cNvPr>
          <p:cNvSpPr txBox="1">
            <a:spLocks noGrp="1"/>
          </p:cNvSpPr>
          <p:nvPr>
            <p:ph type="ftr" sz="quarter" idx="9"/>
          </p:nvPr>
        </p:nvSpPr>
        <p:spPr/>
        <p:txBody>
          <a:bodyPr/>
          <a:lstStyle>
            <a:lvl1pPr>
              <a:defRPr/>
            </a:lvl1pPr>
          </a:lstStyle>
          <a:p>
            <a:pPr lvl="0"/>
            <a:endParaRPr lang="fr-FR"/>
          </a:p>
        </p:txBody>
      </p:sp>
      <p:sp>
        <p:nvSpPr>
          <p:cNvPr id="4" name="Rectangle 6">
            <a:extLst>
              <a:ext uri="{FF2B5EF4-FFF2-40B4-BE49-F238E27FC236}">
                <a16:creationId xmlns:a16="http://schemas.microsoft.com/office/drawing/2014/main" id="{1D01D9FA-4B52-4D9A-A3A7-FB713C811D72}"/>
              </a:ext>
            </a:extLst>
          </p:cNvPr>
          <p:cNvSpPr txBox="1">
            <a:spLocks noGrp="1"/>
          </p:cNvSpPr>
          <p:nvPr>
            <p:ph type="sldNum" sz="quarter" idx="8"/>
          </p:nvPr>
        </p:nvSpPr>
        <p:spPr/>
        <p:txBody>
          <a:bodyPr/>
          <a:lstStyle>
            <a:lvl1pPr>
              <a:defRPr/>
            </a:lvl1pPr>
          </a:lstStyle>
          <a:p>
            <a:pPr lvl="0"/>
            <a:fld id="{1490F00C-18AA-4131-8DA1-C7D33CBEEC16}" type="slidenum">
              <a:t>‹N°›</a:t>
            </a:fld>
            <a:endParaRPr lang="fr-FR"/>
          </a:p>
        </p:txBody>
      </p:sp>
    </p:spTree>
    <p:extLst>
      <p:ext uri="{BB962C8B-B14F-4D97-AF65-F5344CB8AC3E}">
        <p14:creationId xmlns:p14="http://schemas.microsoft.com/office/powerpoint/2010/main" val="149524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81B607-1F07-4D62-AC54-6BFF0140DF64}"/>
              </a:ext>
            </a:extLst>
          </p:cNvPr>
          <p:cNvSpPr txBox="1">
            <a:spLocks noGrp="1"/>
          </p:cNvSpPr>
          <p:nvPr>
            <p:ph type="title"/>
          </p:nvPr>
        </p:nvSpPr>
        <p:spPr>
          <a:xfrm>
            <a:off x="720099" y="430060"/>
            <a:ext cx="4738091" cy="1830226"/>
          </a:xfrm>
        </p:spPr>
        <p:txBody>
          <a:bodyPr anchor="b" anchorCtr="0"/>
          <a:lstStyle>
            <a:lvl1pPr algn="l">
              <a:defRPr sz="2500" b="1"/>
            </a:lvl1pPr>
          </a:lstStyle>
          <a:p>
            <a:pPr lvl="0"/>
            <a:r>
              <a:rPr lang="fr-FR"/>
              <a:t>Cliquez pour modifier le style du titre</a:t>
            </a:r>
          </a:p>
        </p:txBody>
      </p:sp>
      <p:sp>
        <p:nvSpPr>
          <p:cNvPr id="3" name="Espace réservé du contenu 2">
            <a:extLst>
              <a:ext uri="{FF2B5EF4-FFF2-40B4-BE49-F238E27FC236}">
                <a16:creationId xmlns:a16="http://schemas.microsoft.com/office/drawing/2014/main" id="{B982DFC2-BD2E-40DE-BB9A-07167E67B28D}"/>
              </a:ext>
            </a:extLst>
          </p:cNvPr>
          <p:cNvSpPr txBox="1">
            <a:spLocks noGrp="1"/>
          </p:cNvSpPr>
          <p:nvPr>
            <p:ph idx="1"/>
          </p:nvPr>
        </p:nvSpPr>
        <p:spPr>
          <a:xfrm>
            <a:off x="5630710" y="430060"/>
            <a:ext cx="8051008" cy="9218651"/>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82E7469-4644-4918-8D01-48370962B332}"/>
              </a:ext>
            </a:extLst>
          </p:cNvPr>
          <p:cNvSpPr txBox="1">
            <a:spLocks noGrp="1"/>
          </p:cNvSpPr>
          <p:nvPr>
            <p:ph type="body" idx="2"/>
          </p:nvPr>
        </p:nvSpPr>
        <p:spPr>
          <a:xfrm>
            <a:off x="720099" y="2260296"/>
            <a:ext cx="4738091" cy="7388425"/>
          </a:xfrm>
        </p:spPr>
        <p:txBody>
          <a:bodyPr/>
          <a:lstStyle>
            <a:lvl1pPr marL="0" indent="0">
              <a:spcBef>
                <a:spcPts val="400"/>
              </a:spcBef>
              <a:buNone/>
              <a:defRPr sz="1600"/>
            </a:lvl1pPr>
          </a:lstStyle>
          <a:p>
            <a:pPr lvl="0"/>
            <a:r>
              <a:rPr lang="fr-FR"/>
              <a:t>Cliquez pour modifier les styles du texte du masque</a:t>
            </a:r>
          </a:p>
        </p:txBody>
      </p:sp>
      <p:sp>
        <p:nvSpPr>
          <p:cNvPr id="5" name="Rectangle 4">
            <a:extLst>
              <a:ext uri="{FF2B5EF4-FFF2-40B4-BE49-F238E27FC236}">
                <a16:creationId xmlns:a16="http://schemas.microsoft.com/office/drawing/2014/main" id="{B25E73E1-62A9-4319-9047-BF54CC28B1DA}"/>
              </a:ext>
            </a:extLst>
          </p:cNvPr>
          <p:cNvSpPr txBox="1">
            <a:spLocks noGrp="1"/>
          </p:cNvSpPr>
          <p:nvPr>
            <p:ph type="dt" sz="half" idx="7"/>
          </p:nvPr>
        </p:nvSpPr>
        <p:spPr/>
        <p:txBody>
          <a:bodyPr/>
          <a:lstStyle>
            <a:lvl1pPr>
              <a:defRPr/>
            </a:lvl1pPr>
          </a:lstStyle>
          <a:p>
            <a:pPr lvl="0"/>
            <a:endParaRPr lang="fr-FR"/>
          </a:p>
        </p:txBody>
      </p:sp>
      <p:sp>
        <p:nvSpPr>
          <p:cNvPr id="6" name="Rectangle 5">
            <a:extLst>
              <a:ext uri="{FF2B5EF4-FFF2-40B4-BE49-F238E27FC236}">
                <a16:creationId xmlns:a16="http://schemas.microsoft.com/office/drawing/2014/main" id="{3611DA37-A906-4C0B-8C09-EFDB0B9B25EB}"/>
              </a:ext>
            </a:extLst>
          </p:cNvPr>
          <p:cNvSpPr txBox="1">
            <a:spLocks noGrp="1"/>
          </p:cNvSpPr>
          <p:nvPr>
            <p:ph type="ftr" sz="quarter" idx="9"/>
          </p:nvPr>
        </p:nvSpPr>
        <p:spPr/>
        <p:txBody>
          <a:bodyPr/>
          <a:lstStyle>
            <a:lvl1pPr>
              <a:defRPr/>
            </a:lvl1pPr>
          </a:lstStyle>
          <a:p>
            <a:pPr lvl="0"/>
            <a:endParaRPr lang="fr-FR"/>
          </a:p>
        </p:txBody>
      </p:sp>
      <p:sp>
        <p:nvSpPr>
          <p:cNvPr id="7" name="Rectangle 6">
            <a:extLst>
              <a:ext uri="{FF2B5EF4-FFF2-40B4-BE49-F238E27FC236}">
                <a16:creationId xmlns:a16="http://schemas.microsoft.com/office/drawing/2014/main" id="{E432B238-EB10-427D-B5EE-0457A84A4CCE}"/>
              </a:ext>
            </a:extLst>
          </p:cNvPr>
          <p:cNvSpPr txBox="1">
            <a:spLocks noGrp="1"/>
          </p:cNvSpPr>
          <p:nvPr>
            <p:ph type="sldNum" sz="quarter" idx="8"/>
          </p:nvPr>
        </p:nvSpPr>
        <p:spPr/>
        <p:txBody>
          <a:bodyPr/>
          <a:lstStyle>
            <a:lvl1pPr>
              <a:defRPr/>
            </a:lvl1pPr>
          </a:lstStyle>
          <a:p>
            <a:pPr lvl="0"/>
            <a:fld id="{FFB85DA7-FAD0-457A-99EF-3248181DA17D}" type="slidenum">
              <a:t>‹N°›</a:t>
            </a:fld>
            <a:endParaRPr lang="fr-FR"/>
          </a:p>
        </p:txBody>
      </p:sp>
    </p:spTree>
    <p:extLst>
      <p:ext uri="{BB962C8B-B14F-4D97-AF65-F5344CB8AC3E}">
        <p14:creationId xmlns:p14="http://schemas.microsoft.com/office/powerpoint/2010/main" val="35880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E5D1F0-F6BD-4D17-B480-5912C9697AD0}"/>
              </a:ext>
            </a:extLst>
          </p:cNvPr>
          <p:cNvSpPr txBox="1">
            <a:spLocks noGrp="1"/>
          </p:cNvSpPr>
          <p:nvPr>
            <p:ph type="title"/>
          </p:nvPr>
        </p:nvSpPr>
        <p:spPr>
          <a:xfrm>
            <a:off x="2822853" y="7560954"/>
            <a:ext cx="8641080" cy="892609"/>
          </a:xfrm>
        </p:spPr>
        <p:txBody>
          <a:bodyPr anchor="b" anchorCtr="0"/>
          <a:lstStyle>
            <a:lvl1pPr algn="l">
              <a:defRPr sz="2500" b="1"/>
            </a:lvl1pPr>
          </a:lstStyle>
          <a:p>
            <a:pPr lvl="0"/>
            <a:r>
              <a:rPr lang="fr-FR"/>
              <a:t>Cliquez pour modifier le style du titre</a:t>
            </a:r>
          </a:p>
        </p:txBody>
      </p:sp>
      <p:sp>
        <p:nvSpPr>
          <p:cNvPr id="3" name="Espace réservé pour une image  2">
            <a:extLst>
              <a:ext uri="{FF2B5EF4-FFF2-40B4-BE49-F238E27FC236}">
                <a16:creationId xmlns:a16="http://schemas.microsoft.com/office/drawing/2014/main" id="{01F9CE8C-4237-4F3E-A031-CD3CA09A126A}"/>
              </a:ext>
            </a:extLst>
          </p:cNvPr>
          <p:cNvSpPr txBox="1">
            <a:spLocks noGrp="1"/>
          </p:cNvSpPr>
          <p:nvPr>
            <p:ph type="pic" idx="1"/>
          </p:nvPr>
        </p:nvSpPr>
        <p:spPr>
          <a:xfrm>
            <a:off x="2822853" y="965112"/>
            <a:ext cx="8641080" cy="6480809"/>
          </a:xfrm>
        </p:spPr>
        <p:txBody>
          <a:bodyPr/>
          <a:lstStyle>
            <a:lvl1pPr marL="0" indent="0">
              <a:buNone/>
              <a:defRPr/>
            </a:lvl1pPr>
          </a:lstStyle>
          <a:p>
            <a:pPr lvl="0"/>
            <a:endParaRPr lang="fr-FR"/>
          </a:p>
        </p:txBody>
      </p:sp>
      <p:sp>
        <p:nvSpPr>
          <p:cNvPr id="4" name="Espace réservé du texte 3">
            <a:extLst>
              <a:ext uri="{FF2B5EF4-FFF2-40B4-BE49-F238E27FC236}">
                <a16:creationId xmlns:a16="http://schemas.microsoft.com/office/drawing/2014/main" id="{AECDD06C-1F51-41FA-9A1A-290AB4AA1A48}"/>
              </a:ext>
            </a:extLst>
          </p:cNvPr>
          <p:cNvSpPr txBox="1">
            <a:spLocks noGrp="1"/>
          </p:cNvSpPr>
          <p:nvPr>
            <p:ph type="body" idx="2"/>
          </p:nvPr>
        </p:nvSpPr>
        <p:spPr>
          <a:xfrm>
            <a:off x="2822853" y="8453563"/>
            <a:ext cx="8641080" cy="1267660"/>
          </a:xfrm>
        </p:spPr>
        <p:txBody>
          <a:bodyPr/>
          <a:lstStyle>
            <a:lvl1pPr marL="0" indent="0">
              <a:spcBef>
                <a:spcPts val="400"/>
              </a:spcBef>
              <a:buNone/>
              <a:defRPr sz="1600"/>
            </a:lvl1pPr>
          </a:lstStyle>
          <a:p>
            <a:pPr lvl="0"/>
            <a:r>
              <a:rPr lang="fr-FR"/>
              <a:t>Cliquez pour modifier les styles du texte du masque</a:t>
            </a:r>
          </a:p>
        </p:txBody>
      </p:sp>
      <p:sp>
        <p:nvSpPr>
          <p:cNvPr id="5" name="Rectangle 4">
            <a:extLst>
              <a:ext uri="{FF2B5EF4-FFF2-40B4-BE49-F238E27FC236}">
                <a16:creationId xmlns:a16="http://schemas.microsoft.com/office/drawing/2014/main" id="{CA52D800-E6EE-4179-BE0F-769BC9124A28}"/>
              </a:ext>
            </a:extLst>
          </p:cNvPr>
          <p:cNvSpPr txBox="1">
            <a:spLocks noGrp="1"/>
          </p:cNvSpPr>
          <p:nvPr>
            <p:ph type="dt" sz="half" idx="7"/>
          </p:nvPr>
        </p:nvSpPr>
        <p:spPr/>
        <p:txBody>
          <a:bodyPr/>
          <a:lstStyle>
            <a:lvl1pPr>
              <a:defRPr/>
            </a:lvl1pPr>
          </a:lstStyle>
          <a:p>
            <a:pPr lvl="0"/>
            <a:endParaRPr lang="fr-FR"/>
          </a:p>
        </p:txBody>
      </p:sp>
      <p:sp>
        <p:nvSpPr>
          <p:cNvPr id="6" name="Rectangle 5">
            <a:extLst>
              <a:ext uri="{FF2B5EF4-FFF2-40B4-BE49-F238E27FC236}">
                <a16:creationId xmlns:a16="http://schemas.microsoft.com/office/drawing/2014/main" id="{01E523E1-9D31-4E63-B138-5DB323F4AEFB}"/>
              </a:ext>
            </a:extLst>
          </p:cNvPr>
          <p:cNvSpPr txBox="1">
            <a:spLocks noGrp="1"/>
          </p:cNvSpPr>
          <p:nvPr>
            <p:ph type="ftr" sz="quarter" idx="9"/>
          </p:nvPr>
        </p:nvSpPr>
        <p:spPr/>
        <p:txBody>
          <a:bodyPr/>
          <a:lstStyle>
            <a:lvl1pPr>
              <a:defRPr/>
            </a:lvl1pPr>
          </a:lstStyle>
          <a:p>
            <a:pPr lvl="0"/>
            <a:endParaRPr lang="fr-FR"/>
          </a:p>
        </p:txBody>
      </p:sp>
      <p:sp>
        <p:nvSpPr>
          <p:cNvPr id="7" name="Rectangle 6">
            <a:extLst>
              <a:ext uri="{FF2B5EF4-FFF2-40B4-BE49-F238E27FC236}">
                <a16:creationId xmlns:a16="http://schemas.microsoft.com/office/drawing/2014/main" id="{E4395E4F-4047-4801-A934-D544D427C27D}"/>
              </a:ext>
            </a:extLst>
          </p:cNvPr>
          <p:cNvSpPr txBox="1">
            <a:spLocks noGrp="1"/>
          </p:cNvSpPr>
          <p:nvPr>
            <p:ph type="sldNum" sz="quarter" idx="8"/>
          </p:nvPr>
        </p:nvSpPr>
        <p:spPr/>
        <p:txBody>
          <a:bodyPr/>
          <a:lstStyle>
            <a:lvl1pPr>
              <a:defRPr/>
            </a:lvl1pPr>
          </a:lstStyle>
          <a:p>
            <a:pPr lvl="0"/>
            <a:fld id="{B46B74D8-BE74-4BF4-B81E-96A2A7D70A25}" type="slidenum">
              <a:t>‹N°›</a:t>
            </a:fld>
            <a:endParaRPr lang="fr-FR"/>
          </a:p>
        </p:txBody>
      </p:sp>
    </p:spTree>
    <p:extLst>
      <p:ext uri="{BB962C8B-B14F-4D97-AF65-F5344CB8AC3E}">
        <p14:creationId xmlns:p14="http://schemas.microsoft.com/office/powerpoint/2010/main" val="3685197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99A39B-2127-423F-B652-9512C99DF765}"/>
              </a:ext>
            </a:extLst>
          </p:cNvPr>
          <p:cNvSpPr txBox="1">
            <a:spLocks noGrp="1"/>
          </p:cNvSpPr>
          <p:nvPr>
            <p:ph type="title"/>
          </p:nvPr>
        </p:nvSpPr>
        <p:spPr/>
        <p:txBody>
          <a:bodyPr/>
          <a:lstStyle>
            <a:lvl1pPr>
              <a:defRPr/>
            </a:lvl1pPr>
          </a:lstStyle>
          <a:p>
            <a:pPr lvl="0"/>
            <a:r>
              <a:rPr lang="fr-FR"/>
              <a:t>Cliquez pour modifier le style du titre</a:t>
            </a:r>
          </a:p>
        </p:txBody>
      </p:sp>
      <p:sp>
        <p:nvSpPr>
          <p:cNvPr id="3" name="Espace réservé du texte vertical 2">
            <a:extLst>
              <a:ext uri="{FF2B5EF4-FFF2-40B4-BE49-F238E27FC236}">
                <a16:creationId xmlns:a16="http://schemas.microsoft.com/office/drawing/2014/main" id="{4B4B9428-2BF2-4BC1-A9BE-CC99D3BA17F4}"/>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FDFB5E66-FD38-4F23-9B32-E9FD115445AB}"/>
              </a:ext>
            </a:extLst>
          </p:cNvPr>
          <p:cNvSpPr txBox="1">
            <a:spLocks noGrp="1"/>
          </p:cNvSpPr>
          <p:nvPr>
            <p:ph type="dt" sz="half" idx="7"/>
          </p:nvPr>
        </p:nvSpPr>
        <p:spPr/>
        <p:txBody>
          <a:bodyPr/>
          <a:lstStyle>
            <a:lvl1pPr>
              <a:defRPr/>
            </a:lvl1pPr>
          </a:lstStyle>
          <a:p>
            <a:pPr lvl="0"/>
            <a:endParaRPr lang="fr-FR"/>
          </a:p>
        </p:txBody>
      </p:sp>
      <p:sp>
        <p:nvSpPr>
          <p:cNvPr id="5" name="Rectangle 5">
            <a:extLst>
              <a:ext uri="{FF2B5EF4-FFF2-40B4-BE49-F238E27FC236}">
                <a16:creationId xmlns:a16="http://schemas.microsoft.com/office/drawing/2014/main" id="{A6BCB3C2-4A93-4F08-91C6-45D65D5F1645}"/>
              </a:ext>
            </a:extLst>
          </p:cNvPr>
          <p:cNvSpPr txBox="1">
            <a:spLocks noGrp="1"/>
          </p:cNvSpPr>
          <p:nvPr>
            <p:ph type="ftr" sz="quarter" idx="9"/>
          </p:nvPr>
        </p:nvSpPr>
        <p:spPr/>
        <p:txBody>
          <a:bodyPr/>
          <a:lstStyle>
            <a:lvl1pPr>
              <a:defRPr/>
            </a:lvl1pPr>
          </a:lstStyle>
          <a:p>
            <a:pPr lvl="0"/>
            <a:endParaRPr lang="fr-FR"/>
          </a:p>
        </p:txBody>
      </p:sp>
      <p:sp>
        <p:nvSpPr>
          <p:cNvPr id="6" name="Rectangle 6">
            <a:extLst>
              <a:ext uri="{FF2B5EF4-FFF2-40B4-BE49-F238E27FC236}">
                <a16:creationId xmlns:a16="http://schemas.microsoft.com/office/drawing/2014/main" id="{28671887-6289-48E6-867E-19223FB8B6EB}"/>
              </a:ext>
            </a:extLst>
          </p:cNvPr>
          <p:cNvSpPr txBox="1">
            <a:spLocks noGrp="1"/>
          </p:cNvSpPr>
          <p:nvPr>
            <p:ph type="sldNum" sz="quarter" idx="8"/>
          </p:nvPr>
        </p:nvSpPr>
        <p:spPr/>
        <p:txBody>
          <a:bodyPr/>
          <a:lstStyle>
            <a:lvl1pPr>
              <a:defRPr/>
            </a:lvl1pPr>
          </a:lstStyle>
          <a:p>
            <a:pPr lvl="0"/>
            <a:fld id="{171E5619-CBFD-468D-B52A-D5A030A9098B}" type="slidenum">
              <a:t>‹N°›</a:t>
            </a:fld>
            <a:endParaRPr lang="fr-FR"/>
          </a:p>
        </p:txBody>
      </p:sp>
    </p:spTree>
    <p:extLst>
      <p:ext uri="{BB962C8B-B14F-4D97-AF65-F5344CB8AC3E}">
        <p14:creationId xmlns:p14="http://schemas.microsoft.com/office/powerpoint/2010/main" val="1409958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08F272F-E102-4DEC-9F81-7899C327DA53}"/>
              </a:ext>
            </a:extLst>
          </p:cNvPr>
          <p:cNvSpPr txBox="1">
            <a:spLocks noGrp="1"/>
          </p:cNvSpPr>
          <p:nvPr>
            <p:ph type="title" orient="vert"/>
          </p:nvPr>
        </p:nvSpPr>
        <p:spPr>
          <a:xfrm>
            <a:off x="10441314" y="432566"/>
            <a:ext cx="3240405" cy="9216146"/>
          </a:xfrm>
        </p:spPr>
        <p:txBody>
          <a:bodyPr vert="eaVert"/>
          <a:lstStyle>
            <a:lvl1pPr>
              <a:defRPr/>
            </a:lvl1pPr>
          </a:lstStyle>
          <a:p>
            <a:pPr lvl="0"/>
            <a:r>
              <a:rPr lang="fr-FR"/>
              <a:t>Cliquez pour modifier le style du titre</a:t>
            </a:r>
          </a:p>
        </p:txBody>
      </p:sp>
      <p:sp>
        <p:nvSpPr>
          <p:cNvPr id="3" name="Espace réservé du texte vertical 2">
            <a:extLst>
              <a:ext uri="{FF2B5EF4-FFF2-40B4-BE49-F238E27FC236}">
                <a16:creationId xmlns:a16="http://schemas.microsoft.com/office/drawing/2014/main" id="{A3FC87F9-E5E0-4709-B1EC-82C9E57EF8FC}"/>
              </a:ext>
            </a:extLst>
          </p:cNvPr>
          <p:cNvSpPr txBox="1">
            <a:spLocks noGrp="1"/>
          </p:cNvSpPr>
          <p:nvPr>
            <p:ph type="body" orient="vert" idx="1"/>
          </p:nvPr>
        </p:nvSpPr>
        <p:spPr>
          <a:xfrm>
            <a:off x="720090" y="432566"/>
            <a:ext cx="9481185" cy="9216146"/>
          </a:xfr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F9BE0FFF-222D-4E09-886B-7C60491D323D}"/>
              </a:ext>
            </a:extLst>
          </p:cNvPr>
          <p:cNvSpPr txBox="1">
            <a:spLocks noGrp="1"/>
          </p:cNvSpPr>
          <p:nvPr>
            <p:ph type="dt" sz="half" idx="7"/>
          </p:nvPr>
        </p:nvSpPr>
        <p:spPr/>
        <p:txBody>
          <a:bodyPr/>
          <a:lstStyle>
            <a:lvl1pPr>
              <a:defRPr/>
            </a:lvl1pPr>
          </a:lstStyle>
          <a:p>
            <a:pPr lvl="0"/>
            <a:endParaRPr lang="fr-FR"/>
          </a:p>
        </p:txBody>
      </p:sp>
      <p:sp>
        <p:nvSpPr>
          <p:cNvPr id="5" name="Rectangle 5">
            <a:extLst>
              <a:ext uri="{FF2B5EF4-FFF2-40B4-BE49-F238E27FC236}">
                <a16:creationId xmlns:a16="http://schemas.microsoft.com/office/drawing/2014/main" id="{9D209E4E-9298-4C04-8C05-A53B52620A58}"/>
              </a:ext>
            </a:extLst>
          </p:cNvPr>
          <p:cNvSpPr txBox="1">
            <a:spLocks noGrp="1"/>
          </p:cNvSpPr>
          <p:nvPr>
            <p:ph type="ftr" sz="quarter" idx="9"/>
          </p:nvPr>
        </p:nvSpPr>
        <p:spPr/>
        <p:txBody>
          <a:bodyPr/>
          <a:lstStyle>
            <a:lvl1pPr>
              <a:defRPr/>
            </a:lvl1pPr>
          </a:lstStyle>
          <a:p>
            <a:pPr lvl="0"/>
            <a:endParaRPr lang="fr-FR"/>
          </a:p>
        </p:txBody>
      </p:sp>
      <p:sp>
        <p:nvSpPr>
          <p:cNvPr id="6" name="Rectangle 6">
            <a:extLst>
              <a:ext uri="{FF2B5EF4-FFF2-40B4-BE49-F238E27FC236}">
                <a16:creationId xmlns:a16="http://schemas.microsoft.com/office/drawing/2014/main" id="{6F642666-EEB0-44C5-AFC7-9326ABE30F9F}"/>
              </a:ext>
            </a:extLst>
          </p:cNvPr>
          <p:cNvSpPr txBox="1">
            <a:spLocks noGrp="1"/>
          </p:cNvSpPr>
          <p:nvPr>
            <p:ph type="sldNum" sz="quarter" idx="8"/>
          </p:nvPr>
        </p:nvSpPr>
        <p:spPr/>
        <p:txBody>
          <a:bodyPr/>
          <a:lstStyle>
            <a:lvl1pPr>
              <a:defRPr/>
            </a:lvl1pPr>
          </a:lstStyle>
          <a:p>
            <a:pPr lvl="0"/>
            <a:fld id="{C95A4FE4-4D36-4565-8DD4-9393801819BD}" type="slidenum">
              <a:t>‹N°›</a:t>
            </a:fld>
            <a:endParaRPr lang="fr-FR"/>
          </a:p>
        </p:txBody>
      </p:sp>
    </p:spTree>
    <p:extLst>
      <p:ext uri="{BB962C8B-B14F-4D97-AF65-F5344CB8AC3E}">
        <p14:creationId xmlns:p14="http://schemas.microsoft.com/office/powerpoint/2010/main" val="891525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BA5322-0BD7-453E-A824-9E423E83B37A}"/>
              </a:ext>
            </a:extLst>
          </p:cNvPr>
          <p:cNvSpPr txBox="1">
            <a:spLocks noGrp="1"/>
          </p:cNvSpPr>
          <p:nvPr>
            <p:ph type="title"/>
          </p:nvPr>
        </p:nvSpPr>
        <p:spPr>
          <a:xfrm>
            <a:off x="720099" y="432566"/>
            <a:ext cx="12961620" cy="1800225"/>
          </a:xfrm>
        </p:spPr>
        <p:txBody>
          <a:bodyPr/>
          <a:lstStyle>
            <a:lvl1pPr>
              <a:defRPr/>
            </a:lvl1pPr>
          </a:lstStyle>
          <a:p>
            <a:pPr lvl="0"/>
            <a:r>
              <a:rPr lang="fr-FR"/>
              <a:t>Cliquez pour modifier le style du titre</a:t>
            </a:r>
          </a:p>
        </p:txBody>
      </p:sp>
      <p:sp>
        <p:nvSpPr>
          <p:cNvPr id="3" name="Espace réservé du contenu 2">
            <a:extLst>
              <a:ext uri="{FF2B5EF4-FFF2-40B4-BE49-F238E27FC236}">
                <a16:creationId xmlns:a16="http://schemas.microsoft.com/office/drawing/2014/main" id="{D7EEA8B6-C978-40CB-B0A5-A71F04ECB187}"/>
              </a:ext>
            </a:extLst>
          </p:cNvPr>
          <p:cNvSpPr txBox="1">
            <a:spLocks noGrp="1"/>
          </p:cNvSpPr>
          <p:nvPr>
            <p:ph idx="1"/>
          </p:nvPr>
        </p:nvSpPr>
        <p:spPr>
          <a:xfrm>
            <a:off x="720099" y="2520314"/>
            <a:ext cx="6360795" cy="7128397"/>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718C28E-4C27-4B06-A954-05F0153FAE88}"/>
              </a:ext>
            </a:extLst>
          </p:cNvPr>
          <p:cNvSpPr txBox="1">
            <a:spLocks noGrp="1"/>
          </p:cNvSpPr>
          <p:nvPr>
            <p:ph idx="2"/>
          </p:nvPr>
        </p:nvSpPr>
        <p:spPr>
          <a:xfrm>
            <a:off x="7320924" y="2520324"/>
            <a:ext cx="6360795" cy="3442935"/>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a:extLst>
              <a:ext uri="{FF2B5EF4-FFF2-40B4-BE49-F238E27FC236}">
                <a16:creationId xmlns:a16="http://schemas.microsoft.com/office/drawing/2014/main" id="{CF0F43F5-5A05-4617-899F-12CD27CBA87F}"/>
              </a:ext>
            </a:extLst>
          </p:cNvPr>
          <p:cNvSpPr txBox="1">
            <a:spLocks noGrp="1"/>
          </p:cNvSpPr>
          <p:nvPr>
            <p:ph idx="3"/>
          </p:nvPr>
        </p:nvSpPr>
        <p:spPr>
          <a:xfrm>
            <a:off x="7320924" y="6203280"/>
            <a:ext cx="6360795" cy="3445431"/>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Rectangle 4">
            <a:extLst>
              <a:ext uri="{FF2B5EF4-FFF2-40B4-BE49-F238E27FC236}">
                <a16:creationId xmlns:a16="http://schemas.microsoft.com/office/drawing/2014/main" id="{CD36D52F-7094-460D-AE25-6EB4672BF3E7}"/>
              </a:ext>
            </a:extLst>
          </p:cNvPr>
          <p:cNvSpPr txBox="1">
            <a:spLocks noGrp="1"/>
          </p:cNvSpPr>
          <p:nvPr>
            <p:ph type="dt" sz="half" idx="7"/>
          </p:nvPr>
        </p:nvSpPr>
        <p:spPr/>
        <p:txBody>
          <a:bodyPr/>
          <a:lstStyle>
            <a:lvl1pPr>
              <a:defRPr/>
            </a:lvl1pPr>
          </a:lstStyle>
          <a:p>
            <a:pPr lvl="0"/>
            <a:endParaRPr lang="fr-FR"/>
          </a:p>
        </p:txBody>
      </p:sp>
      <p:sp>
        <p:nvSpPr>
          <p:cNvPr id="7" name="Rectangle 5">
            <a:extLst>
              <a:ext uri="{FF2B5EF4-FFF2-40B4-BE49-F238E27FC236}">
                <a16:creationId xmlns:a16="http://schemas.microsoft.com/office/drawing/2014/main" id="{EC82E5B2-D57A-426E-8339-A760E0DFB1D6}"/>
              </a:ext>
            </a:extLst>
          </p:cNvPr>
          <p:cNvSpPr txBox="1">
            <a:spLocks noGrp="1"/>
          </p:cNvSpPr>
          <p:nvPr>
            <p:ph type="ftr" sz="quarter" idx="9"/>
          </p:nvPr>
        </p:nvSpPr>
        <p:spPr/>
        <p:txBody>
          <a:bodyPr/>
          <a:lstStyle>
            <a:lvl1pPr>
              <a:defRPr/>
            </a:lvl1pPr>
          </a:lstStyle>
          <a:p>
            <a:pPr lvl="0"/>
            <a:endParaRPr lang="fr-FR"/>
          </a:p>
        </p:txBody>
      </p:sp>
      <p:sp>
        <p:nvSpPr>
          <p:cNvPr id="8" name="Rectangle 6">
            <a:extLst>
              <a:ext uri="{FF2B5EF4-FFF2-40B4-BE49-F238E27FC236}">
                <a16:creationId xmlns:a16="http://schemas.microsoft.com/office/drawing/2014/main" id="{7C5CD8B2-8546-4A25-9BF4-B57EA171EE72}"/>
              </a:ext>
            </a:extLst>
          </p:cNvPr>
          <p:cNvSpPr txBox="1">
            <a:spLocks noGrp="1"/>
          </p:cNvSpPr>
          <p:nvPr>
            <p:ph type="sldNum" sz="quarter" idx="8"/>
          </p:nvPr>
        </p:nvSpPr>
        <p:spPr/>
        <p:txBody>
          <a:bodyPr/>
          <a:lstStyle>
            <a:lvl1pPr>
              <a:defRPr/>
            </a:lvl1pPr>
          </a:lstStyle>
          <a:p>
            <a:pPr lvl="0"/>
            <a:fld id="{3CE8FA6C-DD54-4C05-8E0E-9145ECADD769}" type="slidenum">
              <a:t>‹N°›</a:t>
            </a:fld>
            <a:endParaRPr lang="fr-FR"/>
          </a:p>
        </p:txBody>
      </p:sp>
    </p:spTree>
    <p:extLst>
      <p:ext uri="{BB962C8B-B14F-4D97-AF65-F5344CB8AC3E}">
        <p14:creationId xmlns:p14="http://schemas.microsoft.com/office/powerpoint/2010/main" val="761488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re et graphique ou organigramme hiérarchiqu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3AFA84-528E-42DD-A76A-DE9A7AD4F26B}"/>
              </a:ext>
            </a:extLst>
          </p:cNvPr>
          <p:cNvSpPr txBox="1">
            <a:spLocks noGrp="1"/>
          </p:cNvSpPr>
          <p:nvPr>
            <p:ph type="title"/>
          </p:nvPr>
        </p:nvSpPr>
        <p:spPr>
          <a:xfrm>
            <a:off x="720099" y="432566"/>
            <a:ext cx="12961620" cy="1800225"/>
          </a:xfrm>
        </p:spPr>
        <p:txBody>
          <a:bodyPr/>
          <a:lstStyle>
            <a:lvl1pPr>
              <a:defRPr/>
            </a:lvl1pPr>
          </a:lstStyle>
          <a:p>
            <a:pPr lvl="0"/>
            <a:r>
              <a:rPr lang="fr-FR"/>
              <a:t>Cliquez pour modifier le style du titre</a:t>
            </a:r>
          </a:p>
        </p:txBody>
      </p:sp>
      <p:sp>
        <p:nvSpPr>
          <p:cNvPr id="3" name="Espace réservé du graphique SmartArt 2">
            <a:extLst>
              <a:ext uri="{FF2B5EF4-FFF2-40B4-BE49-F238E27FC236}">
                <a16:creationId xmlns:a16="http://schemas.microsoft.com/office/drawing/2014/main" id="{A060709E-F22A-4EDC-9375-6DA50CFB62D4}"/>
              </a:ext>
            </a:extLst>
          </p:cNvPr>
          <p:cNvSpPr txBox="1">
            <a:spLocks noGrp="1"/>
          </p:cNvSpPr>
          <p:nvPr>
            <p:ph type="dgm" idx="1"/>
          </p:nvPr>
        </p:nvSpPr>
        <p:spPr>
          <a:xfrm>
            <a:off x="720099" y="2520314"/>
            <a:ext cx="12961620" cy="7128397"/>
          </a:xfrm>
        </p:spPr>
        <p:txBody>
          <a:bodyPr/>
          <a:lstStyle>
            <a:lvl1pPr>
              <a:defRPr/>
            </a:lvl1pPr>
          </a:lstStyle>
          <a:p>
            <a:pPr lvl="0"/>
            <a:endParaRPr lang="fr-FR"/>
          </a:p>
        </p:txBody>
      </p:sp>
      <p:sp>
        <p:nvSpPr>
          <p:cNvPr id="4" name="Rectangle 4">
            <a:extLst>
              <a:ext uri="{FF2B5EF4-FFF2-40B4-BE49-F238E27FC236}">
                <a16:creationId xmlns:a16="http://schemas.microsoft.com/office/drawing/2014/main" id="{57EC407C-39E8-4F55-BE75-8B80A9CF624C}"/>
              </a:ext>
            </a:extLst>
          </p:cNvPr>
          <p:cNvSpPr txBox="1">
            <a:spLocks noGrp="1"/>
          </p:cNvSpPr>
          <p:nvPr>
            <p:ph type="dt" sz="half" idx="7"/>
          </p:nvPr>
        </p:nvSpPr>
        <p:spPr/>
        <p:txBody>
          <a:bodyPr/>
          <a:lstStyle>
            <a:lvl1pPr>
              <a:defRPr/>
            </a:lvl1pPr>
          </a:lstStyle>
          <a:p>
            <a:pPr lvl="0"/>
            <a:endParaRPr lang="fr-FR"/>
          </a:p>
        </p:txBody>
      </p:sp>
      <p:sp>
        <p:nvSpPr>
          <p:cNvPr id="5" name="Rectangle 5">
            <a:extLst>
              <a:ext uri="{FF2B5EF4-FFF2-40B4-BE49-F238E27FC236}">
                <a16:creationId xmlns:a16="http://schemas.microsoft.com/office/drawing/2014/main" id="{91842EA9-E1AC-426D-9157-7A5C447890F1}"/>
              </a:ext>
            </a:extLst>
          </p:cNvPr>
          <p:cNvSpPr txBox="1">
            <a:spLocks noGrp="1"/>
          </p:cNvSpPr>
          <p:nvPr>
            <p:ph type="ftr" sz="quarter" idx="9"/>
          </p:nvPr>
        </p:nvSpPr>
        <p:spPr/>
        <p:txBody>
          <a:bodyPr/>
          <a:lstStyle>
            <a:lvl1pPr>
              <a:defRPr/>
            </a:lvl1pPr>
          </a:lstStyle>
          <a:p>
            <a:pPr lvl="0"/>
            <a:endParaRPr lang="fr-FR"/>
          </a:p>
        </p:txBody>
      </p:sp>
      <p:sp>
        <p:nvSpPr>
          <p:cNvPr id="6" name="Rectangle 6">
            <a:extLst>
              <a:ext uri="{FF2B5EF4-FFF2-40B4-BE49-F238E27FC236}">
                <a16:creationId xmlns:a16="http://schemas.microsoft.com/office/drawing/2014/main" id="{1A31A107-F910-4587-8C69-A87D8DB7BB82}"/>
              </a:ext>
            </a:extLst>
          </p:cNvPr>
          <p:cNvSpPr txBox="1">
            <a:spLocks noGrp="1"/>
          </p:cNvSpPr>
          <p:nvPr>
            <p:ph type="sldNum" sz="quarter" idx="8"/>
          </p:nvPr>
        </p:nvSpPr>
        <p:spPr/>
        <p:txBody>
          <a:bodyPr/>
          <a:lstStyle>
            <a:lvl1pPr>
              <a:defRPr/>
            </a:lvl1pPr>
          </a:lstStyle>
          <a:p>
            <a:pPr lvl="0"/>
            <a:fld id="{8C26A0CD-4A7A-4DFD-BE88-B1E0E3FD5065}" type="slidenum">
              <a:t>‹N°›</a:t>
            </a:fld>
            <a:endParaRPr lang="fr-FR"/>
          </a:p>
        </p:txBody>
      </p:sp>
    </p:spTree>
    <p:extLst>
      <p:ext uri="{BB962C8B-B14F-4D97-AF65-F5344CB8AC3E}">
        <p14:creationId xmlns:p14="http://schemas.microsoft.com/office/powerpoint/2010/main" val="441156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41176"/>
          </a:srgbClr>
        </a:soli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718D2D7-547B-4DFE-AD5D-5BF859E31739}"/>
              </a:ext>
            </a:extLst>
          </p:cNvPr>
          <p:cNvSpPr txBox="1">
            <a:spLocks noGrp="1"/>
          </p:cNvSpPr>
          <p:nvPr>
            <p:ph type="title"/>
          </p:nvPr>
        </p:nvSpPr>
        <p:spPr>
          <a:xfrm>
            <a:off x="720720" y="431797"/>
            <a:ext cx="12960348" cy="1800225"/>
          </a:xfrm>
          <a:prstGeom prst="rect">
            <a:avLst/>
          </a:prstGeom>
          <a:noFill/>
          <a:ln>
            <a:noFill/>
          </a:ln>
        </p:spPr>
        <p:txBody>
          <a:bodyPr vert="horz" wrap="square" lIns="106061" tIns="53026" rIns="106061" bIns="53026" anchor="ctr" anchorCtr="1" compatLnSpc="1">
            <a:noAutofit/>
          </a:bodyPr>
          <a:lstStyle/>
          <a:p>
            <a:pPr lvl="0"/>
            <a:r>
              <a:rPr lang="fr-FR"/>
              <a:t>Cliquez pour modifier le style du titre</a:t>
            </a:r>
          </a:p>
        </p:txBody>
      </p:sp>
      <p:sp>
        <p:nvSpPr>
          <p:cNvPr id="3" name="Rectangle 3">
            <a:extLst>
              <a:ext uri="{FF2B5EF4-FFF2-40B4-BE49-F238E27FC236}">
                <a16:creationId xmlns:a16="http://schemas.microsoft.com/office/drawing/2014/main" id="{BA1D1ABE-42A5-4FA4-8F85-C56AD03292E2}"/>
              </a:ext>
            </a:extLst>
          </p:cNvPr>
          <p:cNvSpPr txBox="1">
            <a:spLocks noGrp="1"/>
          </p:cNvSpPr>
          <p:nvPr>
            <p:ph type="body" idx="1"/>
          </p:nvPr>
        </p:nvSpPr>
        <p:spPr>
          <a:xfrm>
            <a:off x="720720" y="2520945"/>
            <a:ext cx="12960348" cy="7127876"/>
          </a:xfrm>
          <a:prstGeom prst="rect">
            <a:avLst/>
          </a:prstGeom>
          <a:noFill/>
          <a:ln>
            <a:noFill/>
          </a:ln>
        </p:spPr>
        <p:txBody>
          <a:bodyPr vert="horz" wrap="square" lIns="106061" tIns="53026" rIns="106061" bIns="53026" anchor="t" anchorCtr="0" compatLnSpc="1">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930414A6-DDFB-4BC3-84F9-188415DBFC78}"/>
              </a:ext>
            </a:extLst>
          </p:cNvPr>
          <p:cNvSpPr txBox="1">
            <a:spLocks noGrp="1"/>
          </p:cNvSpPr>
          <p:nvPr>
            <p:ph type="dt" sz="half" idx="2"/>
          </p:nvPr>
        </p:nvSpPr>
        <p:spPr>
          <a:xfrm>
            <a:off x="720720" y="9836145"/>
            <a:ext cx="3359148" cy="750886"/>
          </a:xfrm>
          <a:prstGeom prst="rect">
            <a:avLst/>
          </a:prstGeom>
          <a:noFill/>
          <a:ln>
            <a:noFill/>
          </a:ln>
        </p:spPr>
        <p:txBody>
          <a:bodyPr vert="horz" wrap="square" lIns="106061" tIns="53026" rIns="106061" bIns="53026" anchor="t" anchorCtr="0" compatLnSpc="1">
            <a:noAutofit/>
          </a:bodyPr>
          <a:lstStyle>
            <a:lvl1pPr marL="0" marR="0" lvl="0" indent="0" algn="l" defTabSz="914400" rtl="0" fontAlgn="auto" hangingPunct="1">
              <a:lnSpc>
                <a:spcPct val="100000"/>
              </a:lnSpc>
              <a:spcBef>
                <a:spcPts val="0"/>
              </a:spcBef>
              <a:spcAft>
                <a:spcPts val="0"/>
              </a:spcAft>
              <a:buNone/>
              <a:tabLst/>
              <a:defRPr lang="fr-FR" sz="1600" b="0" i="0" u="none" strike="noStrike" kern="1200" cap="none" spc="0" baseline="0">
                <a:solidFill>
                  <a:srgbClr val="000000"/>
                </a:solidFill>
                <a:uFillTx/>
                <a:latin typeface="Arial"/>
              </a:defRPr>
            </a:lvl1pPr>
          </a:lstStyle>
          <a:p>
            <a:pPr lvl="0"/>
            <a:endParaRPr lang="fr-FR"/>
          </a:p>
        </p:txBody>
      </p:sp>
      <p:sp>
        <p:nvSpPr>
          <p:cNvPr id="5" name="Rectangle 5">
            <a:extLst>
              <a:ext uri="{FF2B5EF4-FFF2-40B4-BE49-F238E27FC236}">
                <a16:creationId xmlns:a16="http://schemas.microsoft.com/office/drawing/2014/main" id="{74CDBC19-0D6C-432D-809F-AA33C1C54B02}"/>
              </a:ext>
            </a:extLst>
          </p:cNvPr>
          <p:cNvSpPr txBox="1">
            <a:spLocks noGrp="1"/>
          </p:cNvSpPr>
          <p:nvPr>
            <p:ph type="ftr" sz="quarter" idx="3"/>
          </p:nvPr>
        </p:nvSpPr>
        <p:spPr>
          <a:xfrm>
            <a:off x="4921245" y="9836145"/>
            <a:ext cx="4559298" cy="750886"/>
          </a:xfrm>
          <a:prstGeom prst="rect">
            <a:avLst/>
          </a:prstGeom>
          <a:noFill/>
          <a:ln>
            <a:noFill/>
          </a:ln>
        </p:spPr>
        <p:txBody>
          <a:bodyPr vert="horz" wrap="square" lIns="106061" tIns="53026" rIns="106061" bIns="53026" anchor="t" anchorCtr="1" compatLnSpc="1">
            <a:noAutofit/>
          </a:bodyPr>
          <a:lstStyle>
            <a:lvl1pPr marL="0" marR="0" lvl="0" indent="0" algn="ctr" defTabSz="914400" rtl="0" fontAlgn="auto" hangingPunct="1">
              <a:lnSpc>
                <a:spcPct val="100000"/>
              </a:lnSpc>
              <a:spcBef>
                <a:spcPts val="0"/>
              </a:spcBef>
              <a:spcAft>
                <a:spcPts val="0"/>
              </a:spcAft>
              <a:buNone/>
              <a:tabLst/>
              <a:defRPr lang="fr-FR" sz="1600" b="0" i="0" u="none" strike="noStrike" kern="1200" cap="none" spc="0" baseline="0">
                <a:solidFill>
                  <a:srgbClr val="000000"/>
                </a:solidFill>
                <a:uFillTx/>
                <a:latin typeface="Arial"/>
              </a:defRPr>
            </a:lvl1pPr>
          </a:lstStyle>
          <a:p>
            <a:pPr lvl="0"/>
            <a:endParaRPr lang="fr-FR"/>
          </a:p>
        </p:txBody>
      </p:sp>
      <p:sp>
        <p:nvSpPr>
          <p:cNvPr id="6" name="Rectangle 6">
            <a:extLst>
              <a:ext uri="{FF2B5EF4-FFF2-40B4-BE49-F238E27FC236}">
                <a16:creationId xmlns:a16="http://schemas.microsoft.com/office/drawing/2014/main" id="{01104805-7935-43F1-ACC2-6E8D4C4B4100}"/>
              </a:ext>
            </a:extLst>
          </p:cNvPr>
          <p:cNvSpPr txBox="1">
            <a:spLocks noGrp="1"/>
          </p:cNvSpPr>
          <p:nvPr>
            <p:ph type="sldNum" sz="quarter" idx="4"/>
          </p:nvPr>
        </p:nvSpPr>
        <p:spPr>
          <a:xfrm>
            <a:off x="10321920" y="9836145"/>
            <a:ext cx="3359148" cy="750886"/>
          </a:xfrm>
          <a:prstGeom prst="rect">
            <a:avLst/>
          </a:prstGeom>
          <a:noFill/>
          <a:ln>
            <a:noFill/>
          </a:ln>
        </p:spPr>
        <p:txBody>
          <a:bodyPr vert="horz" wrap="square" lIns="106061" tIns="53026" rIns="106061" bIns="53026" anchor="t" anchorCtr="0" compatLnSpc="1">
            <a:noAutofit/>
          </a:bodyPr>
          <a:lstStyle>
            <a:lvl1pPr marL="0" marR="0" lvl="0" indent="0" algn="r" defTabSz="914400" rtl="0" fontAlgn="auto" hangingPunct="1">
              <a:lnSpc>
                <a:spcPct val="100000"/>
              </a:lnSpc>
              <a:spcBef>
                <a:spcPts val="0"/>
              </a:spcBef>
              <a:spcAft>
                <a:spcPts val="0"/>
              </a:spcAft>
              <a:buNone/>
              <a:tabLst/>
              <a:defRPr lang="fr-FR" sz="1600" b="0" i="0" u="none" strike="noStrike" kern="1200" cap="none" spc="0" baseline="0">
                <a:solidFill>
                  <a:srgbClr val="000000"/>
                </a:solidFill>
                <a:uFillTx/>
                <a:latin typeface="Arial" pitchFamily="34"/>
              </a:defRPr>
            </a:lvl1pPr>
          </a:lstStyle>
          <a:p>
            <a:pPr lvl="0"/>
            <a:fld id="{A352F4E0-D6A4-42B9-B6FA-929CD48C8731}" type="slidenum">
              <a:t>‹N°›</a:t>
            </a:fld>
            <a:endParaRPr lang="fr-FR"/>
          </a:p>
        </p:txBody>
      </p:sp>
      <p:pic>
        <p:nvPicPr>
          <p:cNvPr id="7" name="Image 1">
            <a:extLst>
              <a:ext uri="{FF2B5EF4-FFF2-40B4-BE49-F238E27FC236}">
                <a16:creationId xmlns:a16="http://schemas.microsoft.com/office/drawing/2014/main" id="{3D365D0D-AE70-42C1-8257-366C84950F5C}"/>
              </a:ext>
            </a:extLst>
          </p:cNvPr>
          <p:cNvPicPr>
            <a:picLocks noChangeAspect="1"/>
          </p:cNvPicPr>
          <p:nvPr/>
        </p:nvPicPr>
        <p:blipFill>
          <a:blip r:embed="rId15"/>
          <a:srcRect/>
          <a:stretch>
            <a:fillRect/>
          </a:stretch>
        </p:blipFill>
        <p:spPr>
          <a:xfrm>
            <a:off x="12009436" y="244473"/>
            <a:ext cx="2339977" cy="1754184"/>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marL="0" marR="0" lvl="0" indent="0" algn="ctr" defTabSz="914400" rtl="0" fontAlgn="auto" hangingPunct="0">
        <a:lnSpc>
          <a:spcPct val="100000"/>
        </a:lnSpc>
        <a:spcBef>
          <a:spcPts val="0"/>
        </a:spcBef>
        <a:spcAft>
          <a:spcPts val="0"/>
        </a:spcAft>
        <a:buNone/>
        <a:tabLst/>
        <a:defRPr lang="fr-FR" sz="5200" b="0" i="0" u="none" strike="noStrike" kern="0" cap="none" spc="0" baseline="0">
          <a:solidFill>
            <a:srgbClr val="000000"/>
          </a:solidFill>
          <a:uFillTx/>
          <a:latin typeface="Arial"/>
        </a:defRPr>
      </a:lvl1pPr>
    </p:titleStyle>
    <p:bodyStyle>
      <a:lvl1pPr marL="396877" marR="0" lvl="0" indent="-396877" algn="l" defTabSz="914400" rtl="0" fontAlgn="auto" hangingPunct="0">
        <a:lnSpc>
          <a:spcPct val="100000"/>
        </a:lnSpc>
        <a:spcBef>
          <a:spcPts val="900"/>
        </a:spcBef>
        <a:spcAft>
          <a:spcPts val="0"/>
        </a:spcAft>
        <a:buSzPct val="100000"/>
        <a:buChar char="•"/>
        <a:tabLst/>
        <a:defRPr lang="fr-FR" sz="3600" b="0" i="0" u="none" strike="noStrike" kern="0" cap="none" spc="0" baseline="0">
          <a:solidFill>
            <a:srgbClr val="000000"/>
          </a:solidFill>
          <a:uFillTx/>
          <a:latin typeface="Arial"/>
        </a:defRPr>
      </a:lvl1pPr>
      <a:lvl2pPr marL="860422" marR="0" lvl="1" indent="-330198" algn="l" defTabSz="914400" rtl="0" fontAlgn="auto" hangingPunct="0">
        <a:lnSpc>
          <a:spcPct val="100000"/>
        </a:lnSpc>
        <a:spcBef>
          <a:spcPts val="800"/>
        </a:spcBef>
        <a:spcAft>
          <a:spcPts val="0"/>
        </a:spcAft>
        <a:buSzPct val="100000"/>
        <a:buChar char="–"/>
        <a:tabLst/>
        <a:defRPr lang="fr-FR" sz="3300" b="0" i="0" u="none" strike="noStrike" kern="0" cap="none" spc="0" baseline="0">
          <a:solidFill>
            <a:srgbClr val="000000"/>
          </a:solidFill>
          <a:uFillTx/>
          <a:latin typeface="Arial"/>
        </a:defRPr>
      </a:lvl2pPr>
      <a:lvl3pPr marL="1325559" marR="0" lvl="2" indent="-265111" algn="l" defTabSz="914400" rtl="0" fontAlgn="auto" hangingPunct="0">
        <a:lnSpc>
          <a:spcPct val="100000"/>
        </a:lnSpc>
        <a:spcBef>
          <a:spcPts val="600"/>
        </a:spcBef>
        <a:spcAft>
          <a:spcPts val="0"/>
        </a:spcAft>
        <a:buSzPct val="100000"/>
        <a:buChar char="•"/>
        <a:tabLst/>
        <a:defRPr lang="fr-FR" sz="2700" b="0" i="0" u="none" strike="noStrike" kern="0" cap="none" spc="0" baseline="0">
          <a:solidFill>
            <a:srgbClr val="000000"/>
          </a:solidFill>
          <a:uFillTx/>
          <a:latin typeface="Arial"/>
        </a:defRPr>
      </a:lvl3pPr>
      <a:lvl4pPr marL="1855783" marR="0" lvl="3" indent="-265111" algn="l" defTabSz="914400" rtl="0" fontAlgn="auto" hangingPunct="0">
        <a:lnSpc>
          <a:spcPct val="100000"/>
        </a:lnSpc>
        <a:spcBef>
          <a:spcPts val="600"/>
        </a:spcBef>
        <a:spcAft>
          <a:spcPts val="0"/>
        </a:spcAft>
        <a:buSzPct val="100000"/>
        <a:buChar char="–"/>
        <a:tabLst/>
        <a:defRPr lang="fr-FR" sz="2500" b="0" i="0" u="none" strike="noStrike" kern="0" cap="none" spc="0" baseline="0">
          <a:solidFill>
            <a:srgbClr val="000000"/>
          </a:solidFill>
          <a:uFillTx/>
          <a:latin typeface="Arial"/>
        </a:defRPr>
      </a:lvl4pPr>
      <a:lvl5pPr marL="2386017" marR="0" lvl="4" indent="-265111" algn="l" defTabSz="914400" rtl="0" fontAlgn="auto" hangingPunct="0">
        <a:lnSpc>
          <a:spcPct val="100000"/>
        </a:lnSpc>
        <a:spcBef>
          <a:spcPts val="600"/>
        </a:spcBef>
        <a:spcAft>
          <a:spcPts val="0"/>
        </a:spcAft>
        <a:buSzPct val="100000"/>
        <a:buChar char="»"/>
        <a:tabLst/>
        <a:defRPr lang="fr-FR" sz="2500" b="0" i="0" u="none" strike="noStrike" kern="0" cap="none" spc="0" baseline="0">
          <a:solidFill>
            <a:srgbClr val="000000"/>
          </a:solidFill>
          <a:uFillTx/>
          <a:latin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80">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FA8F0D9-6F6C-432F-B98B-CD3A093EFB96}"/>
              </a:ext>
            </a:extLst>
          </p:cNvPr>
          <p:cNvSpPr txBox="1">
            <a:spLocks noGrp="1"/>
          </p:cNvSpPr>
          <p:nvPr>
            <p:ph type="ctrTitle"/>
          </p:nvPr>
        </p:nvSpPr>
        <p:spPr>
          <a:xfrm>
            <a:off x="3648" y="2880396"/>
            <a:ext cx="14401809" cy="2315288"/>
          </a:xfrm>
          <a:gradFill>
            <a:gsLst>
              <a:gs pos="0">
                <a:srgbClr val="96C1C1"/>
              </a:gs>
              <a:gs pos="100000">
                <a:srgbClr val="C0D7D7"/>
              </a:gs>
            </a:gsLst>
            <a:path path="circle">
              <a:fillToRect r="100000" b="100000"/>
            </a:path>
          </a:gradFill>
        </p:spPr>
        <p:txBody>
          <a:bodyPr anchorCtr="0"/>
          <a:lstStyle/>
          <a:p>
            <a:pPr lvl="0" algn="r" hangingPunct="1"/>
            <a:r>
              <a:rPr lang="fr-FR" sz="3200" b="1"/>
              <a:t>Réduction de gaz à effets de serre et neutralité carbone: objectifs </a:t>
            </a:r>
            <a:br>
              <a:rPr lang="fr-FR" sz="3200" b="1"/>
            </a:br>
            <a:r>
              <a:rPr lang="fr-FR" sz="3200" b="1"/>
              <a:t>indispensables à la limitation du réchauffement climatique et de ses conséquences sur notre territoire</a:t>
            </a:r>
          </a:p>
        </p:txBody>
      </p:sp>
      <p:sp>
        <p:nvSpPr>
          <p:cNvPr id="3" name="ZoneTexte 2">
            <a:extLst>
              <a:ext uri="{FF2B5EF4-FFF2-40B4-BE49-F238E27FC236}">
                <a16:creationId xmlns:a16="http://schemas.microsoft.com/office/drawing/2014/main" id="{FA8636D2-442E-4E0D-9817-5EE164553366}"/>
              </a:ext>
            </a:extLst>
          </p:cNvPr>
          <p:cNvSpPr txBox="1"/>
          <p:nvPr/>
        </p:nvSpPr>
        <p:spPr>
          <a:xfrm>
            <a:off x="1600200" y="6624635"/>
            <a:ext cx="11539535" cy="2876546"/>
          </a:xfrm>
          <a:prstGeom prst="rect">
            <a:avLst/>
          </a:prstGeom>
          <a:noFill/>
          <a:ln cap="flat">
            <a:noFill/>
          </a:ln>
        </p:spPr>
        <p:txBody>
          <a:bodyPr vert="horz" wrap="none" lIns="106061" tIns="53026" rIns="106061" bIns="53026"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0" i="0" u="none" strike="noStrike" kern="1200" cap="none" spc="0" baseline="0">
                <a:solidFill>
                  <a:srgbClr val="000000"/>
                </a:solidFill>
                <a:uFillTx/>
                <a:latin typeface="Arial" pitchFamily="34"/>
              </a:rPr>
              <a:t>Collectif « Ensemble pour le climat en Valenvesnois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i="0" u="none" strike="noStrike" kern="1200" cap="none" spc="0" baseline="0">
              <a:solidFill>
                <a:srgbClr val="000000"/>
              </a:solidFill>
              <a:uFillTx/>
              <a:latin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i="0" u="none" strike="noStrike" kern="1200" cap="none" spc="0" baseline="0">
              <a:solidFill>
                <a:srgbClr val="000000"/>
              </a:solidFill>
              <a:uFillTx/>
              <a:latin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000000"/>
                </a:solidFill>
                <a:uFillTx/>
                <a:latin typeface="Arial" pitchFamily="34"/>
              </a:rPr>
              <a:t>Sensibilisation, explication, mise en relation, aide à la décision sur le dérèglement climatique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i="0" u="none" strike="noStrike" kern="1200" cap="none" spc="0" baseline="0">
              <a:solidFill>
                <a:srgbClr val="000000"/>
              </a:solidFill>
              <a:uFillTx/>
              <a:latin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i="0" u="none" strike="noStrike" kern="1200" cap="none" spc="0" baseline="0">
              <a:solidFill>
                <a:srgbClr val="000000"/>
              </a:solidFill>
              <a:uFillTx/>
              <a:latin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0" i="0" u="none" strike="noStrike" kern="1200" cap="none" spc="0" baseline="0">
                <a:solidFill>
                  <a:srgbClr val="000000"/>
                </a:solidFill>
                <a:uFillTx/>
                <a:latin typeface="Arial" pitchFamily="34"/>
              </a:rPr>
              <a:t>https://www.facebook.com/ensemblepourleclimat.valenciennes/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0" i="0" u="none" strike="noStrike" kern="1200" cap="none" spc="0" baseline="0">
                <a:solidFill>
                  <a:srgbClr val="000000"/>
                </a:solidFill>
                <a:uFillTx/>
                <a:latin typeface="Arial" pitchFamily="34"/>
              </a:rPr>
              <a:t>https://www.facebook.com/ensemblepourleclimat.mormal/</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0" i="0" u="none" strike="noStrike" kern="1200" cap="none" spc="0" baseline="0">
                <a:solidFill>
                  <a:srgbClr val="000000"/>
                </a:solidFill>
                <a:uFillTx/>
                <a:latin typeface="Arial" pitchFamily="34"/>
              </a:rPr>
              <a:t>courriel : eplc.valenvesnois@gmail.com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19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1B57FF-5D44-4747-A2C0-3829AE3A933D}"/>
              </a:ext>
            </a:extLst>
          </p:cNvPr>
          <p:cNvSpPr txBox="1">
            <a:spLocks noGrp="1"/>
          </p:cNvSpPr>
          <p:nvPr>
            <p:ph type="title"/>
          </p:nvPr>
        </p:nvSpPr>
        <p:spPr>
          <a:xfrm>
            <a:off x="144466" y="360365"/>
            <a:ext cx="12960348" cy="1800225"/>
          </a:xfrm>
        </p:spPr>
        <p:txBody>
          <a:bodyPr/>
          <a:lstStyle/>
          <a:p>
            <a:pPr lvl="0"/>
            <a:r>
              <a:rPr lang="fr-FR"/>
              <a:t>Plan de l’intervention</a:t>
            </a:r>
          </a:p>
        </p:txBody>
      </p:sp>
      <p:sp>
        <p:nvSpPr>
          <p:cNvPr id="3" name="Espace réservé du contenu 2">
            <a:extLst>
              <a:ext uri="{FF2B5EF4-FFF2-40B4-BE49-F238E27FC236}">
                <a16:creationId xmlns:a16="http://schemas.microsoft.com/office/drawing/2014/main" id="{F3B958EE-1CB4-4504-89B6-74D8A6EB5257}"/>
              </a:ext>
            </a:extLst>
          </p:cNvPr>
          <p:cNvSpPr txBox="1">
            <a:spLocks noGrp="1"/>
          </p:cNvSpPr>
          <p:nvPr>
            <p:ph idx="1"/>
          </p:nvPr>
        </p:nvSpPr>
        <p:spPr>
          <a:xfrm>
            <a:off x="719139" y="2376489"/>
            <a:ext cx="13682660" cy="5184776"/>
          </a:xfrm>
        </p:spPr>
        <p:txBody>
          <a:bodyPr/>
          <a:lstStyle/>
          <a:p>
            <a:pPr marL="0" lvl="0" indent="0">
              <a:buNone/>
            </a:pPr>
            <a:r>
              <a:rPr lang="fr-FR"/>
              <a:t>1) Sur la base du rapport du GIEC:</a:t>
            </a:r>
          </a:p>
          <a:p>
            <a:pPr marL="1044573" lvl="1" indent="-514350">
              <a:spcBef>
                <a:spcPts val="700"/>
              </a:spcBef>
              <a:buAutoNum type="alphaLcPeriod"/>
            </a:pPr>
            <a:r>
              <a:rPr lang="fr-FR" sz="2800"/>
              <a:t>Diagnostic climatique</a:t>
            </a:r>
          </a:p>
          <a:p>
            <a:pPr marL="1044573" lvl="1" indent="-514350">
              <a:spcBef>
                <a:spcPts val="700"/>
              </a:spcBef>
              <a:buAutoNum type="alphaLcPeriod"/>
            </a:pPr>
            <a:r>
              <a:rPr lang="fr-FR" sz="2800"/>
              <a:t>Conséquences économiques, sociales et environnementales</a:t>
            </a:r>
          </a:p>
          <a:p>
            <a:pPr marL="1044573" lvl="1" indent="-514350">
              <a:spcBef>
                <a:spcPts val="700"/>
              </a:spcBef>
              <a:buAutoNum type="alphaLcPeriod"/>
            </a:pPr>
            <a:r>
              <a:rPr lang="fr-FR" sz="2800"/>
              <a:t>Les principaux leviers d’action</a:t>
            </a:r>
          </a:p>
          <a:p>
            <a:pPr marL="0" lvl="0" indent="0">
              <a:buNone/>
            </a:pPr>
            <a:r>
              <a:rPr lang="fr-FR"/>
              <a:t>2) Actions locales susceptibles de contribuer à la neutralité carbone </a:t>
            </a:r>
          </a:p>
          <a:p>
            <a:pPr marL="1044573" lvl="1" indent="-514350">
              <a:spcBef>
                <a:spcPts val="700"/>
              </a:spcBef>
              <a:buAutoNum type="alphaLcPeriod"/>
            </a:pPr>
            <a:r>
              <a:rPr lang="fr-FR" sz="2800"/>
              <a:t>Production/consommation d'énergie</a:t>
            </a:r>
          </a:p>
          <a:p>
            <a:pPr marL="1044573" lvl="1" indent="-514350">
              <a:spcBef>
                <a:spcPts val="700"/>
              </a:spcBef>
              <a:buAutoNum type="alphaLcPeriod"/>
            </a:pPr>
            <a:r>
              <a:rPr lang="fr-FR" sz="2800"/>
              <a:t>Activité industrielle</a:t>
            </a:r>
          </a:p>
          <a:p>
            <a:pPr marL="1044573" lvl="1" indent="-514350">
              <a:spcBef>
                <a:spcPts val="700"/>
              </a:spcBef>
              <a:buAutoNum type="alphaLcPeriod"/>
            </a:pPr>
            <a:r>
              <a:rPr lang="fr-FR" sz="2800"/>
              <a:t>Mobilité</a:t>
            </a:r>
          </a:p>
          <a:p>
            <a:pPr marL="1044573" lvl="1" indent="-514350">
              <a:spcBef>
                <a:spcPts val="700"/>
              </a:spcBef>
              <a:buAutoNum type="alphaLcPeriod"/>
            </a:pPr>
            <a:r>
              <a:rPr lang="fr-FR" sz="2800"/>
              <a:t>Modes de gestion agricole et sylvicole</a:t>
            </a:r>
          </a:p>
          <a:p>
            <a:pPr marL="1044573" lvl="1" indent="-514350">
              <a:spcBef>
                <a:spcPts val="700"/>
              </a:spcBef>
              <a:buAutoNum type="alphaLcPeriod"/>
            </a:pPr>
            <a:r>
              <a:rPr lang="fr-FR" sz="2800"/>
              <a:t>Circuits courts</a:t>
            </a:r>
          </a:p>
          <a:p>
            <a:pPr marL="1044573" lvl="1" indent="-514350">
              <a:spcBef>
                <a:spcPts val="700"/>
              </a:spcBef>
              <a:buAutoNum type="alphaLcPeriod"/>
            </a:pPr>
            <a:r>
              <a:rPr lang="fr-FR" sz="2800"/>
              <a:t>Réduction et recyclage de déchets</a:t>
            </a:r>
          </a:p>
          <a:p>
            <a:pPr marL="0" lvl="0" indent="0">
              <a:buNone/>
            </a:pPr>
            <a:r>
              <a:rPr lang="fr-FR"/>
              <a:t>3) Ce que font certaines communes, communautés, et entreprises </a:t>
            </a:r>
          </a:p>
          <a:p>
            <a:pPr marL="1044573" lvl="1" indent="-514350">
              <a:spcBef>
                <a:spcPts val="700"/>
              </a:spcBef>
              <a:buAutoNum type="alphaLcPeriod"/>
            </a:pPr>
            <a:endParaRPr lang="fr-FR" sz="2800"/>
          </a:p>
        </p:txBody>
      </p:sp>
      <p:sp>
        <p:nvSpPr>
          <p:cNvPr id="4" name="Espace réservé du numéro de diapositive 3">
            <a:extLst>
              <a:ext uri="{FF2B5EF4-FFF2-40B4-BE49-F238E27FC236}">
                <a16:creationId xmlns:a16="http://schemas.microsoft.com/office/drawing/2014/main" id="{7A72FA57-4F9D-4C4E-85BC-F3054AE238E2}"/>
              </a:ext>
            </a:extLst>
          </p:cNvPr>
          <p:cNvSpPr txBox="1"/>
          <p:nvPr/>
        </p:nvSpPr>
        <p:spPr>
          <a:xfrm>
            <a:off x="10321920" y="9836145"/>
            <a:ext cx="3359148" cy="750886"/>
          </a:xfrm>
          <a:prstGeom prst="rect">
            <a:avLst/>
          </a:prstGeom>
          <a:noFill/>
          <a:ln cap="flat">
            <a:noFill/>
          </a:ln>
        </p:spPr>
        <p:txBody>
          <a:bodyPr vert="horz" wrap="square" lIns="106061" tIns="53026" rIns="106061" bIns="53026"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5F43563-F9D9-4356-A60C-0962762CD10F}" type="slidenum">
              <a:t>2</a:t>
            </a:fld>
            <a:endParaRPr lang="fr-FR" sz="1600" b="0" i="0" u="none" strike="noStrike" kern="1200" cap="none" spc="0" baseline="0">
              <a:solidFill>
                <a:srgbClr val="000000"/>
              </a:solidFill>
              <a:uFillTx/>
              <a:latin typeface="Arial" pitchFamily="3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22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39F4A-B87F-471E-A11B-ABC3E0A6BC26}"/>
              </a:ext>
            </a:extLst>
          </p:cNvPr>
          <p:cNvSpPr txBox="1">
            <a:spLocks noGrp="1"/>
          </p:cNvSpPr>
          <p:nvPr>
            <p:ph type="title"/>
          </p:nvPr>
        </p:nvSpPr>
        <p:spPr>
          <a:xfrm>
            <a:off x="720720" y="431797"/>
            <a:ext cx="12096753" cy="1800225"/>
          </a:xfrm>
        </p:spPr>
        <p:txBody>
          <a:bodyPr/>
          <a:lstStyle/>
          <a:p>
            <a:pPr lvl="0"/>
            <a:r>
              <a:rPr lang="fr-FR" sz="4400"/>
              <a:t>Le réchauffement climatique: déjà vu sur la planète !!</a:t>
            </a:r>
            <a:br>
              <a:rPr lang="fr-FR" sz="4400"/>
            </a:br>
            <a:r>
              <a:rPr lang="fr-FR" sz="4400"/>
              <a:t>…bien sûr mais…</a:t>
            </a:r>
          </a:p>
        </p:txBody>
      </p:sp>
      <p:pic>
        <p:nvPicPr>
          <p:cNvPr id="3" name="Image 4">
            <a:extLst>
              <a:ext uri="{FF2B5EF4-FFF2-40B4-BE49-F238E27FC236}">
                <a16:creationId xmlns:a16="http://schemas.microsoft.com/office/drawing/2014/main" id="{1E8B7F95-EC46-4031-9782-1FD5C048EA45}"/>
              </a:ext>
            </a:extLst>
          </p:cNvPr>
          <p:cNvPicPr>
            <a:picLocks noChangeAspect="1"/>
          </p:cNvPicPr>
          <p:nvPr/>
        </p:nvPicPr>
        <p:blipFill>
          <a:blip r:embed="rId2"/>
          <a:srcRect/>
          <a:stretch>
            <a:fillRect/>
          </a:stretch>
        </p:blipFill>
        <p:spPr>
          <a:xfrm>
            <a:off x="1800225" y="2520945"/>
            <a:ext cx="10136188" cy="7769227"/>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22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BCF731-10B7-40F2-A907-1D87D2E4B5D9}"/>
              </a:ext>
            </a:extLst>
          </p:cNvPr>
          <p:cNvSpPr txBox="1">
            <a:spLocks noGrp="1"/>
          </p:cNvSpPr>
          <p:nvPr>
            <p:ph type="title"/>
          </p:nvPr>
        </p:nvSpPr>
        <p:spPr>
          <a:xfrm>
            <a:off x="720720" y="431797"/>
            <a:ext cx="12096753" cy="1800225"/>
          </a:xfrm>
        </p:spPr>
        <p:txBody>
          <a:bodyPr/>
          <a:lstStyle/>
          <a:p>
            <a:pPr lvl="0"/>
            <a:r>
              <a:rPr lang="fr-FR" sz="4400"/>
              <a:t>Et…</a:t>
            </a:r>
          </a:p>
        </p:txBody>
      </p:sp>
      <p:pic>
        <p:nvPicPr>
          <p:cNvPr id="3" name="Image 1">
            <a:extLst>
              <a:ext uri="{FF2B5EF4-FFF2-40B4-BE49-F238E27FC236}">
                <a16:creationId xmlns:a16="http://schemas.microsoft.com/office/drawing/2014/main" id="{08DF7452-D712-4887-B675-F5F50F631788}"/>
              </a:ext>
            </a:extLst>
          </p:cNvPr>
          <p:cNvPicPr>
            <a:picLocks noChangeAspect="1"/>
          </p:cNvPicPr>
          <p:nvPr/>
        </p:nvPicPr>
        <p:blipFill>
          <a:blip r:embed="rId3"/>
          <a:srcRect/>
          <a:stretch>
            <a:fillRect/>
          </a:stretch>
        </p:blipFill>
        <p:spPr>
          <a:xfrm>
            <a:off x="1655758" y="2376489"/>
            <a:ext cx="10498134" cy="7124703"/>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19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3792E4-2362-4CFA-B58F-C8D9E0F34731}"/>
              </a:ext>
            </a:extLst>
          </p:cNvPr>
          <p:cNvSpPr txBox="1">
            <a:spLocks noGrp="1"/>
          </p:cNvSpPr>
          <p:nvPr>
            <p:ph type="title"/>
          </p:nvPr>
        </p:nvSpPr>
        <p:spPr/>
        <p:txBody>
          <a:bodyPr/>
          <a:lstStyle/>
          <a:p>
            <a:pPr lvl="0"/>
            <a:r>
              <a:rPr lang="fr-FR"/>
              <a:t>Diagnostic du GIEC</a:t>
            </a:r>
          </a:p>
        </p:txBody>
      </p:sp>
      <p:sp>
        <p:nvSpPr>
          <p:cNvPr id="3" name="Espace réservé du contenu 2">
            <a:extLst>
              <a:ext uri="{FF2B5EF4-FFF2-40B4-BE49-F238E27FC236}">
                <a16:creationId xmlns:a16="http://schemas.microsoft.com/office/drawing/2014/main" id="{D7549DE4-3F03-431C-BFD4-C1CB27CA8439}"/>
              </a:ext>
            </a:extLst>
          </p:cNvPr>
          <p:cNvSpPr txBox="1">
            <a:spLocks noGrp="1"/>
          </p:cNvSpPr>
          <p:nvPr>
            <p:ph idx="1"/>
          </p:nvPr>
        </p:nvSpPr>
        <p:spPr>
          <a:xfrm>
            <a:off x="333371" y="2663820"/>
            <a:ext cx="13369927" cy="7127876"/>
          </a:xfrm>
        </p:spPr>
        <p:txBody>
          <a:bodyPr/>
          <a:lstStyle/>
          <a:p>
            <a:pPr lvl="0">
              <a:spcBef>
                <a:spcPts val="700"/>
              </a:spcBef>
            </a:pPr>
            <a:r>
              <a:rPr lang="fr-FR" sz="2800"/>
              <a:t>Le GIEC (Groupe d'Experts Intergouvernemental sur l'Evolution du Climat) a publié le 8 octobre 2018 le rapport du travail de 91 auteurs issus de 40 pays, et basé sur les apports de 133 contributeurs qui ont passé en revue 6000 publications scientifiques.</a:t>
            </a:r>
          </a:p>
          <a:p>
            <a:pPr lvl="0">
              <a:spcBef>
                <a:spcPts val="700"/>
              </a:spcBef>
            </a:pPr>
            <a:r>
              <a:rPr lang="fr-FR" sz="2800"/>
              <a:t>Constat: depuis la période pré-industrielle, les activités humaines ont provoqué un réchauffement planétaire de l’ordre de 1°C (entre 0,8 et 1,2°C).</a:t>
            </a:r>
          </a:p>
          <a:p>
            <a:pPr lvl="0">
              <a:spcBef>
                <a:spcPts val="700"/>
              </a:spcBef>
            </a:pPr>
            <a:r>
              <a:rPr lang="fr-FR" sz="2800"/>
              <a:t>Le +1,5°C par rapport à 1850 sera atteint entre 2030 et 2050, et à moins d’efforts supplémentaires conséquents sur les émissions de CO2, nous avons de fortes chances d’arriver à 2°C supplémentaires d’ici à 2040</a:t>
            </a:r>
          </a:p>
          <a:p>
            <a:pPr lvl="0">
              <a:spcBef>
                <a:spcPts val="700"/>
              </a:spcBef>
            </a:pPr>
            <a:r>
              <a:rPr lang="fr-FR" sz="2800"/>
              <a:t>Plusieurs trajectoires envisageables:</a:t>
            </a:r>
          </a:p>
          <a:p>
            <a:pPr lvl="1">
              <a:spcBef>
                <a:spcPts val="700"/>
              </a:spcBef>
            </a:pPr>
            <a:r>
              <a:rPr lang="fr-FR" sz="2800"/>
              <a:t>Optimiste (RCP 2.6): il nous reste une chance de maintenir la hausse des températures sous le seuil de 2°C en 2100, par rapport au niveau de 1850.</a:t>
            </a:r>
          </a:p>
          <a:p>
            <a:pPr lvl="1"/>
            <a:r>
              <a:rPr lang="fr-FR" sz="2800"/>
              <a:t>Pessimiste (RCP 8.5): </a:t>
            </a:r>
            <a:r>
              <a:rPr lang="fr-FR" sz="2800" b="1"/>
              <a:t>si on n’agit pas en faveur du climat </a:t>
            </a:r>
            <a:r>
              <a:rPr lang="fr-FR" sz="2800"/>
              <a:t>en limitant nos émissions de gaz à effet de serre, </a:t>
            </a:r>
            <a:r>
              <a:rPr lang="fr-FR" sz="2800" b="1"/>
              <a:t>les températures pourraient augmenter jusqu’à 5,5°C. </a:t>
            </a:r>
            <a:endParaRPr lang="fr-FR" sz="32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216">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11FC01-6E39-4A85-961D-1EE9DC91426E}"/>
              </a:ext>
            </a:extLst>
          </p:cNvPr>
          <p:cNvSpPr txBox="1">
            <a:spLocks noGrp="1"/>
          </p:cNvSpPr>
          <p:nvPr>
            <p:ph type="title"/>
          </p:nvPr>
        </p:nvSpPr>
        <p:spPr>
          <a:xfrm>
            <a:off x="720720" y="431797"/>
            <a:ext cx="12096753" cy="1800225"/>
          </a:xfrm>
        </p:spPr>
        <p:txBody>
          <a:bodyPr/>
          <a:lstStyle/>
          <a:p>
            <a:pPr lvl="0"/>
            <a:r>
              <a:rPr lang="fr-FR" sz="4400"/>
              <a:t>Zoom sur la France, en un siècle </a:t>
            </a:r>
          </a:p>
        </p:txBody>
      </p:sp>
      <p:pic>
        <p:nvPicPr>
          <p:cNvPr id="3" name="Image 1">
            <a:extLst>
              <a:ext uri="{FF2B5EF4-FFF2-40B4-BE49-F238E27FC236}">
                <a16:creationId xmlns:a16="http://schemas.microsoft.com/office/drawing/2014/main" id="{E8ED999B-3C62-4250-AD2C-9B3CB57512A5}"/>
              </a:ext>
            </a:extLst>
          </p:cNvPr>
          <p:cNvPicPr>
            <a:picLocks noChangeAspect="1"/>
          </p:cNvPicPr>
          <p:nvPr/>
        </p:nvPicPr>
        <p:blipFill>
          <a:blip r:embed="rId2"/>
          <a:srcRect/>
          <a:stretch>
            <a:fillRect/>
          </a:stretch>
        </p:blipFill>
        <p:spPr>
          <a:xfrm>
            <a:off x="1692270" y="2592388"/>
            <a:ext cx="11017248" cy="7151686"/>
          </a:xfrm>
          <a:prstGeom prst="rect">
            <a:avLst/>
          </a:prstGeom>
          <a:noFill/>
          <a:ln cap="flat">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23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BE56B8-2BB6-4E70-8C86-10B567281E7E}"/>
              </a:ext>
            </a:extLst>
          </p:cNvPr>
          <p:cNvSpPr txBox="1">
            <a:spLocks noGrp="1"/>
          </p:cNvSpPr>
          <p:nvPr>
            <p:ph type="title"/>
          </p:nvPr>
        </p:nvSpPr>
        <p:spPr>
          <a:xfrm>
            <a:off x="10253660" y="4105271"/>
            <a:ext cx="4032247" cy="1800225"/>
          </a:xfrm>
        </p:spPr>
        <p:txBody>
          <a:bodyPr/>
          <a:lstStyle/>
          <a:p>
            <a:pPr lvl="0"/>
            <a:r>
              <a:rPr lang="fr-FR"/>
              <a:t>Les émissions dans le monde</a:t>
            </a:r>
          </a:p>
        </p:txBody>
      </p:sp>
      <p:sp>
        <p:nvSpPr>
          <p:cNvPr id="3" name="Espace réservé du numéro de diapositive 2">
            <a:extLst>
              <a:ext uri="{FF2B5EF4-FFF2-40B4-BE49-F238E27FC236}">
                <a16:creationId xmlns:a16="http://schemas.microsoft.com/office/drawing/2014/main" id="{288F4235-8F65-471A-BC3C-BB6E34A6917B}"/>
              </a:ext>
            </a:extLst>
          </p:cNvPr>
          <p:cNvSpPr txBox="1"/>
          <p:nvPr/>
        </p:nvSpPr>
        <p:spPr>
          <a:xfrm>
            <a:off x="10321920" y="9836145"/>
            <a:ext cx="3359148" cy="750886"/>
          </a:xfrm>
          <a:prstGeom prst="rect">
            <a:avLst/>
          </a:prstGeom>
          <a:noFill/>
          <a:ln cap="flat">
            <a:noFill/>
          </a:ln>
        </p:spPr>
        <p:txBody>
          <a:bodyPr vert="horz" wrap="square" lIns="106061" tIns="53026" rIns="106061" bIns="53026"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40A596E-5034-4EA9-9AD3-83E683FEFF4A}" type="slidenum">
              <a:t>7</a:t>
            </a:fld>
            <a:endParaRPr lang="fr-FR" sz="1600" b="0" i="0" u="none" strike="noStrike" kern="1200" cap="none" spc="0" baseline="0">
              <a:solidFill>
                <a:srgbClr val="000000"/>
              </a:solidFill>
              <a:uFillTx/>
              <a:latin typeface="Arial" pitchFamily="34"/>
            </a:endParaRPr>
          </a:p>
        </p:txBody>
      </p:sp>
      <p:pic>
        <p:nvPicPr>
          <p:cNvPr id="4" name="Image 3">
            <a:extLst>
              <a:ext uri="{FF2B5EF4-FFF2-40B4-BE49-F238E27FC236}">
                <a16:creationId xmlns:a16="http://schemas.microsoft.com/office/drawing/2014/main" id="{13387CD2-7F2E-4028-91A6-69384E4655C4}"/>
              </a:ext>
            </a:extLst>
          </p:cNvPr>
          <p:cNvPicPr>
            <a:picLocks noChangeAspect="1"/>
          </p:cNvPicPr>
          <p:nvPr/>
        </p:nvPicPr>
        <p:blipFill>
          <a:blip r:embed="rId2"/>
          <a:srcRect/>
          <a:stretch>
            <a:fillRect/>
          </a:stretch>
        </p:blipFill>
        <p:spPr>
          <a:xfrm>
            <a:off x="431797" y="423860"/>
            <a:ext cx="9821863" cy="9945691"/>
          </a:xfrm>
          <a:prstGeom prst="rect">
            <a:avLst/>
          </a:prstGeom>
          <a:noFill/>
          <a:ln cap="flat">
            <a:noFill/>
          </a:ln>
        </p:spPr>
      </p:pic>
      <p:sp>
        <p:nvSpPr>
          <p:cNvPr id="5" name="ZoneTexte 4">
            <a:extLst>
              <a:ext uri="{FF2B5EF4-FFF2-40B4-BE49-F238E27FC236}">
                <a16:creationId xmlns:a16="http://schemas.microsoft.com/office/drawing/2014/main" id="{E691E06E-C84B-4B80-A3E7-9B5EAD2D9E13}"/>
              </a:ext>
            </a:extLst>
          </p:cNvPr>
          <p:cNvSpPr txBox="1"/>
          <p:nvPr/>
        </p:nvSpPr>
        <p:spPr>
          <a:xfrm>
            <a:off x="10514008" y="8137529"/>
            <a:ext cx="3527426" cy="922336"/>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Arial" pitchFamily="34"/>
              </a:rPr>
              <a:t>* UTCATF: Utilisation des Terres, Changement d’Affectation des Terres et Foresterie),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236">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3D73D-8D46-4D3E-BE46-933797AF40F3}"/>
              </a:ext>
            </a:extLst>
          </p:cNvPr>
          <p:cNvSpPr txBox="1">
            <a:spLocks noGrp="1"/>
          </p:cNvSpPr>
          <p:nvPr>
            <p:ph type="title"/>
          </p:nvPr>
        </p:nvSpPr>
        <p:spPr/>
        <p:txBody>
          <a:bodyPr/>
          <a:lstStyle/>
          <a:p>
            <a:pPr lvl="0"/>
            <a:r>
              <a:rPr lang="fr-FR"/>
              <a:t>Emissions de GES par habitant</a:t>
            </a:r>
          </a:p>
        </p:txBody>
      </p:sp>
      <p:sp>
        <p:nvSpPr>
          <p:cNvPr id="3" name="Espace réservé du numéro de diapositive 2">
            <a:extLst>
              <a:ext uri="{FF2B5EF4-FFF2-40B4-BE49-F238E27FC236}">
                <a16:creationId xmlns:a16="http://schemas.microsoft.com/office/drawing/2014/main" id="{10AB9474-D717-4E46-AA8F-E92C0EA0E450}"/>
              </a:ext>
            </a:extLst>
          </p:cNvPr>
          <p:cNvSpPr txBox="1"/>
          <p:nvPr/>
        </p:nvSpPr>
        <p:spPr>
          <a:xfrm>
            <a:off x="10321920" y="9836145"/>
            <a:ext cx="3359148" cy="750886"/>
          </a:xfrm>
          <a:prstGeom prst="rect">
            <a:avLst/>
          </a:prstGeom>
          <a:noFill/>
          <a:ln cap="flat">
            <a:noFill/>
          </a:ln>
        </p:spPr>
        <p:txBody>
          <a:bodyPr vert="horz" wrap="square" lIns="106061" tIns="53026" rIns="106061" bIns="53026"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CFEBFA-92A4-40EB-BCAE-0270BFB14B43}" type="slidenum">
              <a:t>8</a:t>
            </a:fld>
            <a:endParaRPr lang="fr-FR" sz="1600" b="0" i="0" u="none" strike="noStrike" kern="1200" cap="none" spc="0" baseline="0">
              <a:solidFill>
                <a:srgbClr val="000000"/>
              </a:solidFill>
              <a:uFillTx/>
              <a:latin typeface="Arial" pitchFamily="34"/>
            </a:endParaRPr>
          </a:p>
        </p:txBody>
      </p:sp>
      <p:pic>
        <p:nvPicPr>
          <p:cNvPr id="4" name="Image 3">
            <a:extLst>
              <a:ext uri="{FF2B5EF4-FFF2-40B4-BE49-F238E27FC236}">
                <a16:creationId xmlns:a16="http://schemas.microsoft.com/office/drawing/2014/main" id="{595A316C-90DD-4321-8A2E-889F5C0BE18E}"/>
              </a:ext>
            </a:extLst>
          </p:cNvPr>
          <p:cNvPicPr>
            <a:picLocks noChangeAspect="1"/>
          </p:cNvPicPr>
          <p:nvPr/>
        </p:nvPicPr>
        <p:blipFill>
          <a:blip r:embed="rId2"/>
          <a:srcRect/>
          <a:stretch>
            <a:fillRect/>
          </a:stretch>
        </p:blipFill>
        <p:spPr>
          <a:xfrm>
            <a:off x="1008061" y="2287591"/>
            <a:ext cx="11766554" cy="7561265"/>
          </a:xfrm>
          <a:prstGeom prst="rect">
            <a:avLst/>
          </a:prstGeom>
          <a:noFill/>
          <a:ln cap="flat">
            <a:noFill/>
          </a:ln>
        </p:spPr>
      </p:pic>
      <p:sp>
        <p:nvSpPr>
          <p:cNvPr id="5" name="Rectangle 4">
            <a:extLst>
              <a:ext uri="{FF2B5EF4-FFF2-40B4-BE49-F238E27FC236}">
                <a16:creationId xmlns:a16="http://schemas.microsoft.com/office/drawing/2014/main" id="{7CDAED9C-9926-486C-B5DF-8AAC9AE0A4D3}"/>
              </a:ext>
            </a:extLst>
          </p:cNvPr>
          <p:cNvSpPr/>
          <p:nvPr/>
        </p:nvSpPr>
        <p:spPr>
          <a:xfrm>
            <a:off x="5343525" y="10052054"/>
            <a:ext cx="3095628" cy="369883"/>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Arial" pitchFamily="34"/>
              </a:rPr>
              <a:t>Source: Global Carbon Atlas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237">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BEF8F5-71CA-4298-A5C6-169981771411}"/>
              </a:ext>
            </a:extLst>
          </p:cNvPr>
          <p:cNvSpPr txBox="1">
            <a:spLocks noGrp="1"/>
          </p:cNvSpPr>
          <p:nvPr>
            <p:ph type="title"/>
          </p:nvPr>
        </p:nvSpPr>
        <p:spPr>
          <a:xfrm>
            <a:off x="288922" y="0"/>
            <a:ext cx="12960348" cy="1800225"/>
          </a:xfrm>
        </p:spPr>
        <p:txBody>
          <a:bodyPr/>
          <a:lstStyle/>
          <a:p>
            <a:pPr lvl="0"/>
            <a:r>
              <a:rPr lang="fr-FR"/>
              <a:t>Le cycle du C02</a:t>
            </a:r>
          </a:p>
        </p:txBody>
      </p:sp>
      <p:sp>
        <p:nvSpPr>
          <p:cNvPr id="3" name="Espace réservé du numéro de diapositive 2">
            <a:extLst>
              <a:ext uri="{FF2B5EF4-FFF2-40B4-BE49-F238E27FC236}">
                <a16:creationId xmlns:a16="http://schemas.microsoft.com/office/drawing/2014/main" id="{1D11DD5F-791F-4E8E-9925-D4D636926C5E}"/>
              </a:ext>
            </a:extLst>
          </p:cNvPr>
          <p:cNvSpPr txBox="1"/>
          <p:nvPr/>
        </p:nvSpPr>
        <p:spPr>
          <a:xfrm>
            <a:off x="10321920" y="9836145"/>
            <a:ext cx="3359148" cy="750886"/>
          </a:xfrm>
          <a:prstGeom prst="rect">
            <a:avLst/>
          </a:prstGeom>
          <a:noFill/>
          <a:ln cap="flat">
            <a:noFill/>
          </a:ln>
        </p:spPr>
        <p:txBody>
          <a:bodyPr vert="horz" wrap="square" lIns="106061" tIns="53026" rIns="106061" bIns="53026"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BBC1175-EDA5-422C-AB3B-422A00BDDE50}" type="slidenum">
              <a:t>9</a:t>
            </a:fld>
            <a:endParaRPr lang="fr-FR" sz="1600" b="0" i="0" u="none" strike="noStrike" kern="1200" cap="none" spc="0" baseline="0">
              <a:solidFill>
                <a:srgbClr val="000000"/>
              </a:solidFill>
              <a:uFillTx/>
              <a:latin typeface="Arial" pitchFamily="34"/>
            </a:endParaRPr>
          </a:p>
        </p:txBody>
      </p:sp>
      <p:pic>
        <p:nvPicPr>
          <p:cNvPr id="4" name="Image 3">
            <a:extLst>
              <a:ext uri="{FF2B5EF4-FFF2-40B4-BE49-F238E27FC236}">
                <a16:creationId xmlns:a16="http://schemas.microsoft.com/office/drawing/2014/main" id="{D13BDD8C-2112-4450-947C-2871E1329B74}"/>
              </a:ext>
            </a:extLst>
          </p:cNvPr>
          <p:cNvPicPr>
            <a:picLocks noChangeAspect="1"/>
          </p:cNvPicPr>
          <p:nvPr/>
        </p:nvPicPr>
        <p:blipFill>
          <a:blip r:embed="rId2"/>
          <a:srcRect/>
          <a:stretch>
            <a:fillRect/>
          </a:stretch>
        </p:blipFill>
        <p:spPr>
          <a:xfrm>
            <a:off x="2305046" y="1800225"/>
            <a:ext cx="9504365" cy="8145466"/>
          </a:xfrm>
          <a:prstGeom prst="rect">
            <a:avLst/>
          </a:prstGeom>
          <a:noFill/>
          <a:ln cap="flat">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238">
    <p:spTree>
      <p:nvGrpSpPr>
        <p:cNvPr id="1" name=""/>
        <p:cNvGrpSpPr/>
        <p:nvPr/>
      </p:nvGrpSpPr>
      <p:grpSpPr>
        <a:xfrm>
          <a:off x="0" y="0"/>
          <a:ext cx="0" cy="0"/>
          <a:chOff x="0" y="0"/>
          <a:chExt cx="0" cy="0"/>
        </a:xfrm>
      </p:grpSpPr>
      <p:sp>
        <p:nvSpPr>
          <p:cNvPr id="2" name="Espace réservé du numéro de diapositive 2">
            <a:extLst>
              <a:ext uri="{FF2B5EF4-FFF2-40B4-BE49-F238E27FC236}">
                <a16:creationId xmlns:a16="http://schemas.microsoft.com/office/drawing/2014/main" id="{E3E02D83-A092-4469-8A75-D70A2A2CF290}"/>
              </a:ext>
            </a:extLst>
          </p:cNvPr>
          <p:cNvSpPr txBox="1"/>
          <p:nvPr/>
        </p:nvSpPr>
        <p:spPr>
          <a:xfrm>
            <a:off x="10321920" y="9836145"/>
            <a:ext cx="3359148" cy="750886"/>
          </a:xfrm>
          <a:prstGeom prst="rect">
            <a:avLst/>
          </a:prstGeom>
          <a:noFill/>
          <a:ln cap="flat">
            <a:noFill/>
          </a:ln>
        </p:spPr>
        <p:txBody>
          <a:bodyPr vert="horz" wrap="square" lIns="106061" tIns="53026" rIns="106061" bIns="53026"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77BE66F-A7AF-4B21-A96F-3782B30CB112}" type="slidenum">
              <a:t>10</a:t>
            </a:fld>
            <a:endParaRPr lang="fr-FR" sz="1600" b="0" i="0" u="none" strike="noStrike" kern="1200" cap="none" spc="0" baseline="0">
              <a:solidFill>
                <a:srgbClr val="000000"/>
              </a:solidFill>
              <a:uFillTx/>
              <a:latin typeface="Arial" pitchFamily="34"/>
            </a:endParaRPr>
          </a:p>
        </p:txBody>
      </p:sp>
      <p:pic>
        <p:nvPicPr>
          <p:cNvPr id="3" name="Image 3">
            <a:extLst>
              <a:ext uri="{FF2B5EF4-FFF2-40B4-BE49-F238E27FC236}">
                <a16:creationId xmlns:a16="http://schemas.microsoft.com/office/drawing/2014/main" id="{8ADDE85B-3D31-426E-8FA2-955C581C60F7}"/>
              </a:ext>
            </a:extLst>
          </p:cNvPr>
          <p:cNvPicPr>
            <a:picLocks noChangeAspect="1"/>
          </p:cNvPicPr>
          <p:nvPr/>
        </p:nvPicPr>
        <p:blipFill>
          <a:blip r:embed="rId2"/>
          <a:srcRect/>
          <a:stretch>
            <a:fillRect/>
          </a:stretch>
        </p:blipFill>
        <p:spPr>
          <a:xfrm>
            <a:off x="431797" y="571500"/>
            <a:ext cx="7253285" cy="9259891"/>
          </a:xfrm>
          <a:prstGeom prst="rect">
            <a:avLst/>
          </a:prstGeom>
          <a:noFill/>
          <a:ln cap="flat">
            <a:noFill/>
          </a:ln>
        </p:spPr>
      </p:pic>
      <p:pic>
        <p:nvPicPr>
          <p:cNvPr id="4" name="Image 5">
            <a:extLst>
              <a:ext uri="{FF2B5EF4-FFF2-40B4-BE49-F238E27FC236}">
                <a16:creationId xmlns:a16="http://schemas.microsoft.com/office/drawing/2014/main" id="{467C8FD8-4184-4F1D-86CD-9A7618615182}"/>
              </a:ext>
            </a:extLst>
          </p:cNvPr>
          <p:cNvPicPr>
            <a:picLocks noChangeAspect="1"/>
          </p:cNvPicPr>
          <p:nvPr/>
        </p:nvPicPr>
        <p:blipFill>
          <a:blip r:embed="rId3"/>
          <a:srcRect/>
          <a:stretch>
            <a:fillRect/>
          </a:stretch>
        </p:blipFill>
        <p:spPr>
          <a:xfrm>
            <a:off x="7993063" y="2736854"/>
            <a:ext cx="6096003" cy="5924553"/>
          </a:xfrm>
          <a:prstGeom prst="rect">
            <a:avLst/>
          </a:prstGeom>
          <a:noFill/>
          <a:ln cap="flat">
            <a:noFill/>
          </a:ln>
        </p:spPr>
      </p:pic>
      <p:sp>
        <p:nvSpPr>
          <p:cNvPr id="5" name="Rectangle 6">
            <a:extLst>
              <a:ext uri="{FF2B5EF4-FFF2-40B4-BE49-F238E27FC236}">
                <a16:creationId xmlns:a16="http://schemas.microsoft.com/office/drawing/2014/main" id="{255F1A2E-9A6F-478F-88AA-A037A1471CE9}"/>
              </a:ext>
            </a:extLst>
          </p:cNvPr>
          <p:cNvSpPr/>
          <p:nvPr/>
        </p:nvSpPr>
        <p:spPr>
          <a:xfrm>
            <a:off x="8235945" y="8878888"/>
            <a:ext cx="5853110" cy="369883"/>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Arial" pitchFamily="34"/>
              </a:rPr>
              <a:t> Source: Les Cahiers du Développement Durable 2019 </a:t>
            </a:r>
          </a:p>
        </p:txBody>
      </p:sp>
      <p:sp>
        <p:nvSpPr>
          <p:cNvPr id="6" name="Rectangle 7">
            <a:extLst>
              <a:ext uri="{FF2B5EF4-FFF2-40B4-BE49-F238E27FC236}">
                <a16:creationId xmlns:a16="http://schemas.microsoft.com/office/drawing/2014/main" id="{A8BBA359-A60F-415B-98D6-1F826B6CFD86}"/>
              </a:ext>
            </a:extLst>
          </p:cNvPr>
          <p:cNvSpPr/>
          <p:nvPr/>
        </p:nvSpPr>
        <p:spPr>
          <a:xfrm>
            <a:off x="554034" y="10026652"/>
            <a:ext cx="6661147" cy="369883"/>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Arial" pitchFamily="34"/>
              </a:rPr>
              <a:t>Source: Commissariat général au développement durable 2019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247">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D6837F-EE4E-445E-8838-1055FA19E58B}"/>
              </a:ext>
            </a:extLst>
          </p:cNvPr>
          <p:cNvSpPr txBox="1">
            <a:spLocks noGrp="1"/>
          </p:cNvSpPr>
          <p:nvPr>
            <p:ph type="title"/>
          </p:nvPr>
        </p:nvSpPr>
        <p:spPr/>
        <p:txBody>
          <a:bodyPr/>
          <a:lstStyle/>
          <a:p>
            <a:pPr lvl="0"/>
            <a:r>
              <a:rPr lang="fr-FR"/>
              <a:t>Ce qu’il faudrait faire…</a:t>
            </a:r>
          </a:p>
        </p:txBody>
      </p:sp>
      <p:pic>
        <p:nvPicPr>
          <p:cNvPr id="3" name="Image 3">
            <a:extLst>
              <a:ext uri="{FF2B5EF4-FFF2-40B4-BE49-F238E27FC236}">
                <a16:creationId xmlns:a16="http://schemas.microsoft.com/office/drawing/2014/main" id="{5512D04B-10E6-4233-B9DE-B0634AA87536}"/>
              </a:ext>
            </a:extLst>
          </p:cNvPr>
          <p:cNvPicPr>
            <a:picLocks noChangeAspect="1"/>
          </p:cNvPicPr>
          <p:nvPr/>
        </p:nvPicPr>
        <p:blipFill>
          <a:blip r:embed="rId2"/>
          <a:srcRect/>
          <a:stretch>
            <a:fillRect/>
          </a:stretch>
        </p:blipFill>
        <p:spPr>
          <a:xfrm>
            <a:off x="2305046" y="2232022"/>
            <a:ext cx="10152061" cy="7651754"/>
          </a:xfrm>
          <a:prstGeom prst="rect">
            <a:avLst/>
          </a:prstGeom>
          <a:noFill/>
          <a:ln cap="flat">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246">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3EEE93-CE9C-4F7D-A512-B0EAEBC48909}"/>
              </a:ext>
            </a:extLst>
          </p:cNvPr>
          <p:cNvSpPr txBox="1">
            <a:spLocks noGrp="1"/>
          </p:cNvSpPr>
          <p:nvPr>
            <p:ph type="title"/>
          </p:nvPr>
        </p:nvSpPr>
        <p:spPr>
          <a:xfrm>
            <a:off x="576264" y="144466"/>
            <a:ext cx="12960348" cy="1800225"/>
          </a:xfrm>
        </p:spPr>
        <p:txBody>
          <a:bodyPr/>
          <a:lstStyle/>
          <a:p>
            <a:pPr lvl="0"/>
            <a:r>
              <a:rPr lang="fr-FR"/>
              <a:t>Et la COP 24 ?</a:t>
            </a:r>
          </a:p>
        </p:txBody>
      </p:sp>
      <p:sp>
        <p:nvSpPr>
          <p:cNvPr id="3" name="Espace réservé du contenu 2">
            <a:extLst>
              <a:ext uri="{FF2B5EF4-FFF2-40B4-BE49-F238E27FC236}">
                <a16:creationId xmlns:a16="http://schemas.microsoft.com/office/drawing/2014/main" id="{D32DA9C0-1F01-4310-A646-B356147F9132}"/>
              </a:ext>
            </a:extLst>
          </p:cNvPr>
          <p:cNvSpPr txBox="1">
            <a:spLocks noGrp="1"/>
          </p:cNvSpPr>
          <p:nvPr>
            <p:ph idx="1"/>
          </p:nvPr>
        </p:nvSpPr>
        <p:spPr>
          <a:xfrm>
            <a:off x="720720" y="2447921"/>
            <a:ext cx="9359898" cy="2700342"/>
          </a:xfrm>
        </p:spPr>
        <p:txBody>
          <a:bodyPr/>
          <a:lstStyle/>
          <a:p>
            <a:pPr lvl="0"/>
            <a:r>
              <a:rPr lang="fr-FR"/>
              <a:t>COP21:</a:t>
            </a:r>
          </a:p>
          <a:p>
            <a:pPr lvl="0"/>
            <a:endParaRPr lang="fr-FR"/>
          </a:p>
          <a:p>
            <a:pPr lvl="0"/>
            <a:endParaRPr lang="fr-FR"/>
          </a:p>
          <a:p>
            <a:pPr lvl="0"/>
            <a:endParaRPr lang="fr-FR"/>
          </a:p>
          <a:p>
            <a:pPr lvl="0"/>
            <a:endParaRPr lang="fr-FR"/>
          </a:p>
          <a:p>
            <a:pPr lvl="0"/>
            <a:endParaRPr lang="fr-FR"/>
          </a:p>
          <a:p>
            <a:pPr lvl="0"/>
            <a:endParaRPr lang="fr-FR"/>
          </a:p>
          <a:p>
            <a:pPr lvl="0"/>
            <a:endParaRPr lang="fr-FR"/>
          </a:p>
          <a:p>
            <a:pPr lvl="0">
              <a:spcBef>
                <a:spcPts val="800"/>
              </a:spcBef>
            </a:pPr>
            <a:r>
              <a:rPr lang="fr-FR" sz="3200"/>
              <a:t>« Après trois ans de travail puis 14 jours (et nuits) de négociations tendues, un "mode d’emploi" très technique de l’accord de Paris a finalement été acté… »</a:t>
            </a:r>
          </a:p>
        </p:txBody>
      </p:sp>
      <p:pic>
        <p:nvPicPr>
          <p:cNvPr id="4" name="Image 4">
            <a:extLst>
              <a:ext uri="{FF2B5EF4-FFF2-40B4-BE49-F238E27FC236}">
                <a16:creationId xmlns:a16="http://schemas.microsoft.com/office/drawing/2014/main" id="{CBB7BCC3-7F45-4A3B-ABF4-5F287A217C51}"/>
              </a:ext>
            </a:extLst>
          </p:cNvPr>
          <p:cNvPicPr>
            <a:picLocks noChangeAspect="1"/>
          </p:cNvPicPr>
          <p:nvPr/>
        </p:nvPicPr>
        <p:blipFill>
          <a:blip r:embed="rId2"/>
          <a:srcRect/>
          <a:stretch>
            <a:fillRect/>
          </a:stretch>
        </p:blipFill>
        <p:spPr>
          <a:xfrm>
            <a:off x="10080629" y="7632697"/>
            <a:ext cx="3744916" cy="2808286"/>
          </a:xfrm>
          <a:prstGeom prst="rect">
            <a:avLst/>
          </a:prstGeom>
          <a:noFill/>
          <a:ln cap="flat">
            <a:noFill/>
          </a:ln>
        </p:spPr>
      </p:pic>
      <p:pic>
        <p:nvPicPr>
          <p:cNvPr id="5" name="Image 1">
            <a:extLst>
              <a:ext uri="{FF2B5EF4-FFF2-40B4-BE49-F238E27FC236}">
                <a16:creationId xmlns:a16="http://schemas.microsoft.com/office/drawing/2014/main" id="{2953A3AC-D9E5-4128-8C47-342F5F197385}"/>
              </a:ext>
            </a:extLst>
          </p:cNvPr>
          <p:cNvPicPr>
            <a:picLocks noChangeAspect="1"/>
          </p:cNvPicPr>
          <p:nvPr/>
        </p:nvPicPr>
        <p:blipFill>
          <a:blip r:embed="rId3"/>
          <a:srcRect/>
          <a:stretch>
            <a:fillRect/>
          </a:stretch>
        </p:blipFill>
        <p:spPr>
          <a:xfrm>
            <a:off x="4230691" y="1973266"/>
            <a:ext cx="7704140" cy="5354634"/>
          </a:xfrm>
          <a:prstGeom prst="rect">
            <a:avLst/>
          </a:prstGeom>
          <a:noFill/>
          <a:ln cap="flat">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202">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9DBC2C1D-AAC5-4FE8-8E30-2328573B3725}"/>
              </a:ext>
            </a:extLst>
          </p:cNvPr>
          <p:cNvSpPr txBox="1">
            <a:spLocks noGrp="1"/>
          </p:cNvSpPr>
          <p:nvPr>
            <p:ph idx="1"/>
          </p:nvPr>
        </p:nvSpPr>
        <p:spPr>
          <a:xfrm>
            <a:off x="431797" y="2447921"/>
            <a:ext cx="13249271" cy="7127876"/>
          </a:xfrm>
        </p:spPr>
        <p:txBody>
          <a:bodyPr/>
          <a:lstStyle/>
          <a:p>
            <a:pPr lvl="0">
              <a:spcBef>
                <a:spcPts val="600"/>
              </a:spcBef>
            </a:pPr>
            <a:r>
              <a:rPr lang="fr-FR" sz="2400"/>
              <a:t>Les  émissions de carbone dans le bloc européen des 28 ont cru de 1,8% en Europe de 2015 à 2017 selon-Eurostat. Les plus mauvais élèves sont Malte (+12,8%) et l’Estonie (+11,3%). Mais sept pays ont enregistré des baisses : la Finlande (- 5,9%), le Danemark (-5,8%), la Grande-Bretagne (-3,2%) et l'Irlande (2,9%), la Belgique (-2.4%), la Lituanie (-0.7%) et même l'Allemagne, première économie de l'Union, qui a enregistré une légère baisse de -0.2%.</a:t>
            </a:r>
          </a:p>
          <a:p>
            <a:pPr lvl="0">
              <a:spcBef>
                <a:spcPts val="800"/>
              </a:spcBef>
            </a:pPr>
            <a:r>
              <a:rPr lang="fr-FR" sz="3200" b="1"/>
              <a:t>En France, les émissions de CO2 ont augmenté de 3,2 %.</a:t>
            </a:r>
          </a:p>
          <a:p>
            <a:pPr lvl="0">
              <a:spcBef>
                <a:spcPts val="800"/>
              </a:spcBef>
            </a:pPr>
            <a:r>
              <a:rPr lang="fr-FR" sz="3200" b="1"/>
              <a:t>Des mouvements citoyens se mettent en place</a:t>
            </a:r>
          </a:p>
          <a:p>
            <a:pPr lvl="1">
              <a:spcBef>
                <a:spcPts val="600"/>
              </a:spcBef>
              <a:buChar char="-"/>
            </a:pPr>
            <a:r>
              <a:rPr lang="fr-FR" sz="2400"/>
              <a:t>Marches pour le climat : 8 septembre, 13 octobre, 8 décembre…</a:t>
            </a:r>
          </a:p>
          <a:p>
            <a:pPr lvl="1">
              <a:spcBef>
                <a:spcPts val="600"/>
              </a:spcBef>
              <a:buChar char="-"/>
            </a:pPr>
            <a:r>
              <a:rPr lang="fr-FR" sz="2400"/>
              <a:t>Actions en justice : Etat Néerlandais condamné en octobre 2018, action en cours en Belgique (52,440 co-demandeurs), Affaire du siècle en France (2 millions de signataires).</a:t>
            </a:r>
          </a:p>
          <a:p>
            <a:pPr lvl="0">
              <a:spcBef>
                <a:spcPts val="800"/>
              </a:spcBef>
            </a:pPr>
            <a:r>
              <a:rPr lang="fr-FR" sz="3200" b="1"/>
              <a:t>Des élus portent plainte…</a:t>
            </a:r>
          </a:p>
          <a:p>
            <a:pPr lvl="1">
              <a:spcBef>
                <a:spcPts val="600"/>
              </a:spcBef>
              <a:buChar char="-"/>
            </a:pPr>
            <a:r>
              <a:rPr lang="fr-FR" sz="2400"/>
              <a:t>Par exemple contre Total : Arcueil, Bayonne, Bègles, Correns, Grande-Synthe, Grenoble, La Possession, Mouans-Sartoux, Nanterre, Saint-Yvon, Sevran, Vitry-le-François, avec la collectivité territoriale de l’Est-ensemble Grand Paris</a:t>
            </a:r>
          </a:p>
        </p:txBody>
      </p:sp>
      <p:sp>
        <p:nvSpPr>
          <p:cNvPr id="3" name="Titre 1">
            <a:extLst>
              <a:ext uri="{FF2B5EF4-FFF2-40B4-BE49-F238E27FC236}">
                <a16:creationId xmlns:a16="http://schemas.microsoft.com/office/drawing/2014/main" id="{FC511C19-BBA1-40D9-9574-467D414747AC}"/>
              </a:ext>
            </a:extLst>
          </p:cNvPr>
          <p:cNvSpPr txBox="1">
            <a:spLocks noGrp="1"/>
          </p:cNvSpPr>
          <p:nvPr>
            <p:ph type="title"/>
          </p:nvPr>
        </p:nvSpPr>
        <p:spPr>
          <a:xfrm>
            <a:off x="-144466" y="287341"/>
            <a:ext cx="12385676" cy="1800225"/>
          </a:xfrm>
        </p:spPr>
        <p:txBody>
          <a:bodyPr/>
          <a:lstStyle/>
          <a:p>
            <a:pPr lvl="0"/>
            <a:r>
              <a:rPr lang="fr-FR" sz="4000"/>
              <a:t>Des résultats décevants (euphémisme) qui induisent une mobilisation contestataire croissante…</a:t>
            </a:r>
          </a:p>
        </p:txBody>
      </p:sp>
      <p:sp>
        <p:nvSpPr>
          <p:cNvPr id="4" name="Rectangle 1">
            <a:extLst>
              <a:ext uri="{FF2B5EF4-FFF2-40B4-BE49-F238E27FC236}">
                <a16:creationId xmlns:a16="http://schemas.microsoft.com/office/drawing/2014/main" id="{41477F65-D888-4F6E-AB70-DA3E4B991BFA}"/>
              </a:ext>
            </a:extLst>
          </p:cNvPr>
          <p:cNvSpPr/>
          <p:nvPr/>
        </p:nvSpPr>
        <p:spPr>
          <a:xfrm>
            <a:off x="1439859" y="8913808"/>
            <a:ext cx="11737979" cy="1323978"/>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0000"/>
                </a:solidFill>
                <a:uFillTx/>
                <a:latin typeface="Arial" pitchFamily="34"/>
              </a:rPr>
              <a:t>En novembre 2018, le directeur général délégué d’IPSOS observe que « depuis l’été, l’enjeu   écologique remonte vite et fort dans les préoccupations quotidiennes » et que le défi climatique est en train  de devenir le premier sujet de préoccupation des Français, devant l’emploi et le pouvoir d’achat [Le  Monde, 2018].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196">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53647A-1660-46B6-80D4-D2B2443014FA}"/>
              </a:ext>
            </a:extLst>
          </p:cNvPr>
          <p:cNvSpPr txBox="1">
            <a:spLocks noGrp="1"/>
          </p:cNvSpPr>
          <p:nvPr>
            <p:ph type="title"/>
          </p:nvPr>
        </p:nvSpPr>
        <p:spPr>
          <a:xfrm>
            <a:off x="-503240" y="-431797"/>
            <a:ext cx="12960348" cy="1800225"/>
          </a:xfrm>
        </p:spPr>
        <p:txBody>
          <a:bodyPr/>
          <a:lstStyle/>
          <a:p>
            <a:pPr lvl="0"/>
            <a:r>
              <a:rPr lang="fr-FR"/>
              <a:t>Pourquoi cette mobilisation ?</a:t>
            </a:r>
          </a:p>
        </p:txBody>
      </p:sp>
      <p:sp>
        <p:nvSpPr>
          <p:cNvPr id="3" name="Espace réservé du contenu 2">
            <a:extLst>
              <a:ext uri="{FF2B5EF4-FFF2-40B4-BE49-F238E27FC236}">
                <a16:creationId xmlns:a16="http://schemas.microsoft.com/office/drawing/2014/main" id="{648ED0CC-EC23-4B43-AAB0-9EC62B49B5BF}"/>
              </a:ext>
            </a:extLst>
          </p:cNvPr>
          <p:cNvSpPr txBox="1">
            <a:spLocks noGrp="1"/>
          </p:cNvSpPr>
          <p:nvPr>
            <p:ph idx="1"/>
          </p:nvPr>
        </p:nvSpPr>
        <p:spPr>
          <a:xfrm>
            <a:off x="215898" y="9864720"/>
            <a:ext cx="13970002" cy="4130673"/>
          </a:xfrm>
        </p:spPr>
        <p:txBody>
          <a:bodyPr/>
          <a:lstStyle/>
          <a:p>
            <a:pPr lvl="0">
              <a:spcBef>
                <a:spcPts val="600"/>
              </a:spcBef>
            </a:pPr>
            <a:r>
              <a:rPr lang="fr-FR" sz="2400" b="1" i="1"/>
              <a:t>En 2018, on a pu constater les effets de l'ouragan Michaël dans le nord-ouest de la Floride,  ou encore les dernières inondations dans le Var en France.</a:t>
            </a:r>
          </a:p>
        </p:txBody>
      </p:sp>
      <p:pic>
        <p:nvPicPr>
          <p:cNvPr id="4" name="Image 5">
            <a:extLst>
              <a:ext uri="{FF2B5EF4-FFF2-40B4-BE49-F238E27FC236}">
                <a16:creationId xmlns:a16="http://schemas.microsoft.com/office/drawing/2014/main" id="{3CA809E8-7495-49D1-A761-862554FA35E4}"/>
              </a:ext>
            </a:extLst>
          </p:cNvPr>
          <p:cNvPicPr>
            <a:picLocks noChangeAspect="1"/>
          </p:cNvPicPr>
          <p:nvPr/>
        </p:nvPicPr>
        <p:blipFill>
          <a:blip r:embed="rId3"/>
          <a:srcRect/>
          <a:stretch>
            <a:fillRect/>
          </a:stretch>
        </p:blipFill>
        <p:spPr>
          <a:xfrm>
            <a:off x="504821" y="936629"/>
            <a:ext cx="11431591" cy="8712202"/>
          </a:xfrm>
          <a:prstGeom prst="rect">
            <a:avLst/>
          </a:prstGeom>
          <a:noFill/>
          <a:ln cap="flat">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219">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D40E79-D142-43D2-84C6-D38E214CF446}"/>
              </a:ext>
            </a:extLst>
          </p:cNvPr>
          <p:cNvSpPr txBox="1">
            <a:spLocks noGrp="1"/>
          </p:cNvSpPr>
          <p:nvPr>
            <p:ph type="title"/>
          </p:nvPr>
        </p:nvSpPr>
        <p:spPr>
          <a:xfrm>
            <a:off x="-144466" y="215898"/>
            <a:ext cx="12960348" cy="1800225"/>
          </a:xfrm>
        </p:spPr>
        <p:txBody>
          <a:bodyPr/>
          <a:lstStyle/>
          <a:p>
            <a:pPr lvl="0"/>
            <a:r>
              <a:rPr lang="fr-FR"/>
              <a:t>Conséquences sur notre territoire</a:t>
            </a:r>
          </a:p>
        </p:txBody>
      </p:sp>
      <p:sp>
        <p:nvSpPr>
          <p:cNvPr id="3" name="Espace réservé du contenu 1">
            <a:extLst>
              <a:ext uri="{FF2B5EF4-FFF2-40B4-BE49-F238E27FC236}">
                <a16:creationId xmlns:a16="http://schemas.microsoft.com/office/drawing/2014/main" id="{E5021D01-CB10-4C84-930C-B21140D88A2B}"/>
              </a:ext>
            </a:extLst>
          </p:cNvPr>
          <p:cNvSpPr txBox="1">
            <a:spLocks noGrp="1"/>
          </p:cNvSpPr>
          <p:nvPr>
            <p:ph idx="1"/>
          </p:nvPr>
        </p:nvSpPr>
        <p:spPr>
          <a:xfrm>
            <a:off x="431797" y="2232022"/>
            <a:ext cx="13538204" cy="3959223"/>
          </a:xfrm>
        </p:spPr>
        <p:txBody>
          <a:bodyPr/>
          <a:lstStyle/>
          <a:p>
            <a:pPr lvl="0"/>
            <a:r>
              <a:rPr lang="fr-FR"/>
              <a:t>Passées: Tornade de 2008</a:t>
            </a:r>
          </a:p>
          <a:p>
            <a:pPr lvl="1"/>
            <a:r>
              <a:rPr lang="fr-FR" sz="3200"/>
              <a:t>Rafales à plus de 200 km/h</a:t>
            </a:r>
          </a:p>
          <a:p>
            <a:pPr lvl="1"/>
            <a:r>
              <a:rPr lang="fr-FR" sz="3200"/>
              <a:t>Importants dégâts à Hautmont, Maubeuge, Neuf-Mesnil et Boussières-sur-Sambre alors que 800 logements ont été touchés. Le coût des pertes se monte à 1,5 million d'euros dans la seule ville d’Hautmont.</a:t>
            </a:r>
          </a:p>
          <a:p>
            <a:pPr lvl="1"/>
            <a:r>
              <a:rPr lang="fr-FR" sz="3200"/>
              <a:t>3 morts, 18 blessés graves</a:t>
            </a:r>
          </a:p>
          <a:p>
            <a:pPr lvl="1"/>
            <a:endParaRPr lang="fr-FR" sz="3200" b="1"/>
          </a:p>
        </p:txBody>
      </p:sp>
      <p:pic>
        <p:nvPicPr>
          <p:cNvPr id="4" name="Image 5">
            <a:extLst>
              <a:ext uri="{FF2B5EF4-FFF2-40B4-BE49-F238E27FC236}">
                <a16:creationId xmlns:a16="http://schemas.microsoft.com/office/drawing/2014/main" id="{A8627B05-A8B0-44F5-A03D-1F49D8C56A03}"/>
              </a:ext>
            </a:extLst>
          </p:cNvPr>
          <p:cNvPicPr>
            <a:picLocks noChangeAspect="1"/>
          </p:cNvPicPr>
          <p:nvPr/>
        </p:nvPicPr>
        <p:blipFill>
          <a:blip r:embed="rId2"/>
          <a:srcRect/>
          <a:stretch>
            <a:fillRect/>
          </a:stretch>
        </p:blipFill>
        <p:spPr>
          <a:xfrm>
            <a:off x="8785226" y="6715125"/>
            <a:ext cx="4592638" cy="3444873"/>
          </a:xfrm>
          <a:prstGeom prst="rect">
            <a:avLst/>
          </a:prstGeom>
          <a:noFill/>
          <a:ln cap="flat">
            <a:noFill/>
          </a:ln>
        </p:spPr>
      </p:pic>
      <p:pic>
        <p:nvPicPr>
          <p:cNvPr id="5" name="Image 6">
            <a:extLst>
              <a:ext uri="{FF2B5EF4-FFF2-40B4-BE49-F238E27FC236}">
                <a16:creationId xmlns:a16="http://schemas.microsoft.com/office/drawing/2014/main" id="{5746C8F0-BA0D-4E3F-BAE4-FA40FAB5464B}"/>
              </a:ext>
            </a:extLst>
          </p:cNvPr>
          <p:cNvPicPr>
            <a:picLocks noChangeAspect="1"/>
          </p:cNvPicPr>
          <p:nvPr/>
        </p:nvPicPr>
        <p:blipFill>
          <a:blip r:embed="rId3"/>
          <a:srcRect/>
          <a:stretch>
            <a:fillRect/>
          </a:stretch>
        </p:blipFill>
        <p:spPr>
          <a:xfrm>
            <a:off x="1079504" y="6715125"/>
            <a:ext cx="5400675" cy="3594104"/>
          </a:xfrm>
          <a:prstGeom prst="rect">
            <a:avLst/>
          </a:prstGeom>
          <a:noFill/>
          <a:ln cap="flat">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22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426612-B2BC-4225-A058-EF4D239218D6}"/>
              </a:ext>
            </a:extLst>
          </p:cNvPr>
          <p:cNvSpPr txBox="1">
            <a:spLocks noGrp="1"/>
          </p:cNvSpPr>
          <p:nvPr>
            <p:ph type="title"/>
          </p:nvPr>
        </p:nvSpPr>
        <p:spPr>
          <a:xfrm>
            <a:off x="-144466" y="215898"/>
            <a:ext cx="12960348" cy="1800225"/>
          </a:xfrm>
        </p:spPr>
        <p:txBody>
          <a:bodyPr/>
          <a:lstStyle/>
          <a:p>
            <a:pPr lvl="0"/>
            <a:r>
              <a:rPr lang="fr-FR"/>
              <a:t>Conséquences sur notre territoire</a:t>
            </a:r>
          </a:p>
        </p:txBody>
      </p:sp>
      <p:sp>
        <p:nvSpPr>
          <p:cNvPr id="3" name="Espace réservé du contenu 1">
            <a:extLst>
              <a:ext uri="{FF2B5EF4-FFF2-40B4-BE49-F238E27FC236}">
                <a16:creationId xmlns:a16="http://schemas.microsoft.com/office/drawing/2014/main" id="{8B01B204-BE56-45B9-ABF2-55A3E71F4DF9}"/>
              </a:ext>
            </a:extLst>
          </p:cNvPr>
          <p:cNvSpPr txBox="1">
            <a:spLocks noGrp="1"/>
          </p:cNvSpPr>
          <p:nvPr>
            <p:ph idx="1"/>
          </p:nvPr>
        </p:nvSpPr>
        <p:spPr>
          <a:xfrm>
            <a:off x="714375" y="2663820"/>
            <a:ext cx="13538204" cy="1439859"/>
          </a:xfrm>
        </p:spPr>
        <p:txBody>
          <a:bodyPr/>
          <a:lstStyle/>
          <a:p>
            <a:pPr lvl="0"/>
            <a:r>
              <a:rPr lang="fr-FR"/>
              <a:t>À venir ? Météo France et la Caisse Centrale de Réassurance ont étudié le scénario RCP 8.5 (pessimiste): </a:t>
            </a:r>
          </a:p>
        </p:txBody>
      </p:sp>
      <p:pic>
        <p:nvPicPr>
          <p:cNvPr id="4" name="Image 3">
            <a:extLst>
              <a:ext uri="{FF2B5EF4-FFF2-40B4-BE49-F238E27FC236}">
                <a16:creationId xmlns:a16="http://schemas.microsoft.com/office/drawing/2014/main" id="{DC10F918-D8C7-4EFC-B906-97F79A1C5EA4}"/>
              </a:ext>
            </a:extLst>
          </p:cNvPr>
          <p:cNvPicPr>
            <a:picLocks noChangeAspect="1"/>
          </p:cNvPicPr>
          <p:nvPr/>
        </p:nvPicPr>
        <p:blipFill>
          <a:blip r:embed="rId3"/>
          <a:srcRect/>
          <a:stretch>
            <a:fillRect/>
          </a:stretch>
        </p:blipFill>
        <p:spPr>
          <a:xfrm>
            <a:off x="504821" y="4926009"/>
            <a:ext cx="6476996" cy="4381503"/>
          </a:xfrm>
          <a:prstGeom prst="rect">
            <a:avLst/>
          </a:prstGeom>
          <a:noFill/>
          <a:ln cap="flat">
            <a:noFill/>
          </a:ln>
        </p:spPr>
      </p:pic>
      <p:pic>
        <p:nvPicPr>
          <p:cNvPr id="5" name="Image 4">
            <a:extLst>
              <a:ext uri="{FF2B5EF4-FFF2-40B4-BE49-F238E27FC236}">
                <a16:creationId xmlns:a16="http://schemas.microsoft.com/office/drawing/2014/main" id="{A01E542B-CA8E-4DF1-AD70-3653B01E5539}"/>
              </a:ext>
            </a:extLst>
          </p:cNvPr>
          <p:cNvPicPr>
            <a:picLocks noChangeAspect="1"/>
          </p:cNvPicPr>
          <p:nvPr/>
        </p:nvPicPr>
        <p:blipFill>
          <a:blip r:embed="rId4"/>
          <a:srcRect/>
          <a:stretch>
            <a:fillRect/>
          </a:stretch>
        </p:blipFill>
        <p:spPr>
          <a:xfrm>
            <a:off x="7145341" y="4906963"/>
            <a:ext cx="6967535" cy="4310060"/>
          </a:xfrm>
          <a:prstGeom prst="rect">
            <a:avLst/>
          </a:prstGeom>
          <a:noFill/>
          <a:ln cap="flat">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220">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FF3C4-3C68-483F-94B1-B6A10C37254F}"/>
              </a:ext>
            </a:extLst>
          </p:cNvPr>
          <p:cNvSpPr txBox="1">
            <a:spLocks noGrp="1"/>
          </p:cNvSpPr>
          <p:nvPr>
            <p:ph type="title"/>
          </p:nvPr>
        </p:nvSpPr>
        <p:spPr>
          <a:xfrm>
            <a:off x="-215898" y="9528"/>
            <a:ext cx="12960348" cy="1800225"/>
          </a:xfrm>
        </p:spPr>
        <p:txBody>
          <a:bodyPr/>
          <a:lstStyle/>
          <a:p>
            <a:pPr lvl="0"/>
            <a:r>
              <a:rPr lang="fr-FR"/>
              <a:t>Conséquences sur notre territoire</a:t>
            </a:r>
          </a:p>
        </p:txBody>
      </p:sp>
      <p:sp>
        <p:nvSpPr>
          <p:cNvPr id="3" name="Espace réservé du contenu 1">
            <a:extLst>
              <a:ext uri="{FF2B5EF4-FFF2-40B4-BE49-F238E27FC236}">
                <a16:creationId xmlns:a16="http://schemas.microsoft.com/office/drawing/2014/main" id="{5BA8BB69-6E6E-4A74-A53A-13DF8CCFC57E}"/>
              </a:ext>
            </a:extLst>
          </p:cNvPr>
          <p:cNvSpPr txBox="1">
            <a:spLocks noGrp="1"/>
          </p:cNvSpPr>
          <p:nvPr>
            <p:ph idx="1"/>
          </p:nvPr>
        </p:nvSpPr>
        <p:spPr>
          <a:xfrm>
            <a:off x="431797" y="1728792"/>
            <a:ext cx="13538204" cy="3959223"/>
          </a:xfrm>
        </p:spPr>
        <p:txBody>
          <a:bodyPr/>
          <a:lstStyle/>
          <a:p>
            <a:pPr lvl="0"/>
            <a:r>
              <a:rPr lang="fr-FR"/>
              <a:t>Exemple d’effet collatéral :</a:t>
            </a:r>
          </a:p>
          <a:p>
            <a:pPr lvl="1">
              <a:spcBef>
                <a:spcPts val="600"/>
              </a:spcBef>
            </a:pPr>
            <a:r>
              <a:rPr lang="fr-FR" sz="2400"/>
              <a:t>Les </a:t>
            </a:r>
            <a:r>
              <a:rPr lang="fr-FR" sz="2400" b="1" i="1"/>
              <a:t>Hantavirus </a:t>
            </a:r>
            <a:r>
              <a:rPr lang="fr-FR" sz="2400"/>
              <a:t>(ou PUUV pour  virus  Puumala) sont responsables de deux formes cliniques de </a:t>
            </a:r>
            <a:r>
              <a:rPr lang="fr-FR" sz="2400" b="1" i="1"/>
              <a:t>l’hantavirose</a:t>
            </a:r>
            <a:r>
              <a:rPr lang="fr-FR" sz="2400"/>
              <a:t>, dont les fièvres hémorragiques à syndrome rénal (FHSR) principalement dues à des Hantavirus européens et asiatiques.</a:t>
            </a:r>
          </a:p>
          <a:p>
            <a:pPr lvl="1">
              <a:spcBef>
                <a:spcPts val="600"/>
              </a:spcBef>
            </a:pPr>
            <a:r>
              <a:rPr lang="fr-FR" sz="2400"/>
              <a:t>Les  cas  humains  d’infection  par  PUUV  sont  détectés seulement  dans  le  quart  nord-est  du  pays,  </a:t>
            </a:r>
            <a:r>
              <a:rPr lang="fr-FR" sz="2400" b="1" i="1"/>
              <a:t>avec  des  foyers  de transmission  plus  actifs  comme  le  nord  des  Ardennes,  l'Avesnois</a:t>
            </a:r>
            <a:r>
              <a:rPr lang="fr-FR" sz="2400"/>
              <a:t>,  … lors  des  années  de  pullulation  du  </a:t>
            </a:r>
            <a:r>
              <a:rPr lang="fr-FR" sz="2400" b="1" i="1"/>
              <a:t>campagnol  roussâtre</a:t>
            </a:r>
            <a:r>
              <a:rPr lang="fr-FR" sz="2400"/>
              <a:t>,  </a:t>
            </a:r>
            <a:r>
              <a:rPr lang="fr-FR" sz="2400" b="1" i="1"/>
              <a:t>la  prévalence  d'infection  par  ce  virus  </a:t>
            </a:r>
            <a:r>
              <a:rPr lang="fr-FR" sz="2400"/>
              <a:t>chez  les  rongeurs  est très  élevée,  </a:t>
            </a:r>
            <a:r>
              <a:rPr lang="fr-FR" sz="2400" b="1" i="1"/>
              <a:t>pouvant  atteindre  60 %</a:t>
            </a:r>
            <a:r>
              <a:rPr lang="fr-FR" sz="2400"/>
              <a:t>  chez  les  animaux  capturés,  entraînant  une  forte  contamination  du milieu  extérieur (INRS 2017)</a:t>
            </a:r>
            <a:endParaRPr lang="fr-FR" sz="2400" b="1"/>
          </a:p>
          <a:p>
            <a:pPr lvl="1">
              <a:spcBef>
                <a:spcPts val="600"/>
              </a:spcBef>
            </a:pPr>
            <a:r>
              <a:rPr lang="fr-FR" sz="2400"/>
              <a:t>Le problème est aggravé par « la baisse </a:t>
            </a:r>
          </a:p>
          <a:p>
            <a:pPr marL="530223" lvl="1" indent="0">
              <a:spcBef>
                <a:spcPts val="600"/>
              </a:spcBef>
              <a:buNone/>
            </a:pPr>
            <a:r>
              <a:rPr lang="fr-FR" sz="2400"/>
              <a:t>de la biodiversité des rongeurs qui favorise </a:t>
            </a:r>
          </a:p>
          <a:p>
            <a:pPr marL="530223" lvl="1" indent="0">
              <a:spcBef>
                <a:spcPts val="600"/>
              </a:spcBef>
              <a:buNone/>
            </a:pPr>
            <a:r>
              <a:rPr lang="fr-FR" sz="2400"/>
              <a:t>ces rongeurs synantropiques qui augmentent </a:t>
            </a:r>
          </a:p>
          <a:p>
            <a:pPr marL="530223" lvl="1" indent="0">
              <a:spcBef>
                <a:spcPts val="600"/>
              </a:spcBef>
              <a:buNone/>
            </a:pPr>
            <a:r>
              <a:rPr lang="fr-FR" sz="2400"/>
              <a:t>en densité et risquent de jouer un rôle de </a:t>
            </a:r>
          </a:p>
          <a:p>
            <a:pPr marL="530223" lvl="1" indent="0">
              <a:spcBef>
                <a:spcPts val="600"/>
              </a:spcBef>
              <a:buNone/>
            </a:pPr>
            <a:r>
              <a:rPr lang="fr-FR" sz="2400"/>
              <a:t>réservoir….. </a:t>
            </a:r>
          </a:p>
          <a:p>
            <a:pPr marL="530223" lvl="1" indent="0">
              <a:spcBef>
                <a:spcPts val="600"/>
              </a:spcBef>
              <a:buNone/>
            </a:pPr>
            <a:r>
              <a:rPr lang="fr-FR" sz="2400"/>
              <a:t>Si, en plus, </a:t>
            </a:r>
            <a:r>
              <a:rPr lang="fr-FR" sz="2400" b="1" i="1"/>
              <a:t>les conditions climatiques sont </a:t>
            </a:r>
          </a:p>
          <a:p>
            <a:pPr marL="530223" lvl="1" indent="0">
              <a:spcBef>
                <a:spcPts val="600"/>
              </a:spcBef>
              <a:buNone/>
            </a:pPr>
            <a:r>
              <a:rPr lang="fr-FR" sz="2400" b="1" i="1"/>
              <a:t>favorables aux virus</a:t>
            </a:r>
            <a:r>
              <a:rPr lang="fr-FR" sz="2400"/>
              <a:t>, on a un effet « spillover »</a:t>
            </a:r>
          </a:p>
          <a:p>
            <a:pPr marL="530223" lvl="1" indent="0">
              <a:spcBef>
                <a:spcPts val="600"/>
              </a:spcBef>
              <a:buNone/>
            </a:pPr>
            <a:r>
              <a:rPr lang="fr-FR" sz="2400"/>
              <a:t>qui favorise le passage du rongeur à l’humain. »</a:t>
            </a:r>
          </a:p>
          <a:p>
            <a:pPr marL="530223" lvl="1" indent="0">
              <a:spcBef>
                <a:spcPts val="600"/>
              </a:spcBef>
              <a:buNone/>
            </a:pPr>
            <a:r>
              <a:rPr lang="fr-FR" sz="2400"/>
              <a:t>(Source: Serge Morand, scientifique spécialiste </a:t>
            </a:r>
          </a:p>
          <a:p>
            <a:pPr marL="530223" lvl="1" indent="0">
              <a:spcBef>
                <a:spcPts val="600"/>
              </a:spcBef>
              <a:buNone/>
            </a:pPr>
            <a:r>
              <a:rPr lang="fr-FR" sz="2400"/>
              <a:t>en écologie, parasitologie et biologie de </a:t>
            </a:r>
          </a:p>
          <a:p>
            <a:pPr marL="530223" lvl="1" indent="0">
              <a:spcBef>
                <a:spcPts val="600"/>
              </a:spcBef>
              <a:buNone/>
            </a:pPr>
            <a:r>
              <a:rPr lang="fr-FR" sz="2400"/>
              <a:t>l’évolution)</a:t>
            </a:r>
          </a:p>
        </p:txBody>
      </p:sp>
      <p:pic>
        <p:nvPicPr>
          <p:cNvPr id="4" name="Image 1">
            <a:extLst>
              <a:ext uri="{FF2B5EF4-FFF2-40B4-BE49-F238E27FC236}">
                <a16:creationId xmlns:a16="http://schemas.microsoft.com/office/drawing/2014/main" id="{0C8F486F-0ADA-4D43-851E-B449C9B9CB7A}"/>
              </a:ext>
            </a:extLst>
          </p:cNvPr>
          <p:cNvPicPr>
            <a:picLocks noChangeAspect="1"/>
          </p:cNvPicPr>
          <p:nvPr/>
        </p:nvPicPr>
        <p:blipFill>
          <a:blip r:embed="rId2"/>
          <a:srcRect/>
          <a:stretch>
            <a:fillRect/>
          </a:stretch>
        </p:blipFill>
        <p:spPr>
          <a:xfrm>
            <a:off x="7993063" y="6192838"/>
            <a:ext cx="5746747" cy="3671882"/>
          </a:xfrm>
          <a:prstGeom prst="rect">
            <a:avLst/>
          </a:prstGeom>
          <a:noFill/>
          <a:ln cap="flat">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19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3808F8-5EC5-4994-9D13-818AEF89ABAE}"/>
              </a:ext>
            </a:extLst>
          </p:cNvPr>
          <p:cNvSpPr txBox="1">
            <a:spLocks noGrp="1"/>
          </p:cNvSpPr>
          <p:nvPr>
            <p:ph type="title"/>
          </p:nvPr>
        </p:nvSpPr>
        <p:spPr>
          <a:xfrm>
            <a:off x="215898" y="22229"/>
            <a:ext cx="12960348" cy="1800225"/>
          </a:xfrm>
        </p:spPr>
        <p:txBody>
          <a:bodyPr/>
          <a:lstStyle/>
          <a:p>
            <a:pPr lvl="0"/>
            <a:r>
              <a:rPr lang="fr-FR"/>
              <a:t> </a:t>
            </a:r>
            <a:br>
              <a:rPr lang="fr-FR"/>
            </a:br>
            <a:r>
              <a:rPr lang="fr-FR"/>
              <a:t>Principaux leviers d’action</a:t>
            </a:r>
          </a:p>
        </p:txBody>
      </p:sp>
      <p:sp>
        <p:nvSpPr>
          <p:cNvPr id="3" name="Espace réservé du contenu 2">
            <a:extLst>
              <a:ext uri="{FF2B5EF4-FFF2-40B4-BE49-F238E27FC236}">
                <a16:creationId xmlns:a16="http://schemas.microsoft.com/office/drawing/2014/main" id="{DE159DFC-178F-4F94-A501-2FF3D531F3C5}"/>
              </a:ext>
            </a:extLst>
          </p:cNvPr>
          <p:cNvSpPr txBox="1">
            <a:spLocks noGrp="1"/>
          </p:cNvSpPr>
          <p:nvPr>
            <p:ph idx="1"/>
          </p:nvPr>
        </p:nvSpPr>
        <p:spPr>
          <a:xfrm>
            <a:off x="792163" y="4032247"/>
            <a:ext cx="13177839" cy="3240084"/>
          </a:xfrm>
        </p:spPr>
        <p:txBody>
          <a:bodyPr/>
          <a:lstStyle/>
          <a:p>
            <a:pPr lvl="0">
              <a:spcBef>
                <a:spcPts val="800"/>
              </a:spcBef>
            </a:pPr>
            <a:r>
              <a:rPr lang="fr-FR" sz="3200" b="1"/>
              <a:t>Pour atteindre l’objectif de ne pas dépasser +1,5°C (source: GIEC 2018):</a:t>
            </a:r>
          </a:p>
          <a:p>
            <a:pPr lvl="1">
              <a:spcBef>
                <a:spcPts val="700"/>
              </a:spcBef>
              <a:buFont typeface="Wingdings" pitchFamily="2"/>
              <a:buChar char="Ø"/>
            </a:pPr>
            <a:r>
              <a:rPr lang="fr-FR" sz="2800" b="1">
                <a:solidFill>
                  <a:srgbClr val="C00000"/>
                </a:solidFill>
              </a:rPr>
              <a:t>Les émissions mondiales de C02 doivent être réduites de 45% par rapport à 2010, d’ici 2030</a:t>
            </a:r>
          </a:p>
          <a:p>
            <a:pPr lvl="1">
              <a:spcBef>
                <a:spcPts val="700"/>
              </a:spcBef>
              <a:buFont typeface="Wingdings" pitchFamily="2"/>
              <a:buChar char="Ø"/>
            </a:pPr>
            <a:r>
              <a:rPr lang="fr-FR" sz="2800" b="1">
                <a:solidFill>
                  <a:srgbClr val="C00000"/>
                </a:solidFill>
              </a:rPr>
              <a:t>Les émissions mondiales de CO2 doivent atteindre le « net zéro » (ou neutralité carbone) autour de 2050. Cela implique que toutes émissions résiduelles devraient être compensées par des actions pour extraire le CO2 de l’air et le stocker de manière durable.</a:t>
            </a:r>
          </a:p>
          <a:p>
            <a:pPr lvl="0"/>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228">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CB66DF-BA29-417C-A8CC-18BF7D113EE0}"/>
              </a:ext>
            </a:extLst>
          </p:cNvPr>
          <p:cNvSpPr txBox="1">
            <a:spLocks noGrp="1"/>
          </p:cNvSpPr>
          <p:nvPr>
            <p:ph type="title"/>
          </p:nvPr>
        </p:nvSpPr>
        <p:spPr>
          <a:xfrm>
            <a:off x="215898" y="22229"/>
            <a:ext cx="12960348" cy="1800225"/>
          </a:xfrm>
        </p:spPr>
        <p:txBody>
          <a:bodyPr/>
          <a:lstStyle/>
          <a:p>
            <a:pPr lvl="0"/>
            <a:r>
              <a:rPr lang="fr-FR"/>
              <a:t>Leviers d’action sur l’émission</a:t>
            </a:r>
          </a:p>
        </p:txBody>
      </p:sp>
      <p:pic>
        <p:nvPicPr>
          <p:cNvPr id="3" name="Image 2">
            <a:extLst>
              <a:ext uri="{FF2B5EF4-FFF2-40B4-BE49-F238E27FC236}">
                <a16:creationId xmlns:a16="http://schemas.microsoft.com/office/drawing/2014/main" id="{F88693B2-415C-4659-B9A6-66080F3C84FE}"/>
              </a:ext>
            </a:extLst>
          </p:cNvPr>
          <p:cNvPicPr>
            <a:picLocks noChangeAspect="1"/>
          </p:cNvPicPr>
          <p:nvPr/>
        </p:nvPicPr>
        <p:blipFill>
          <a:blip r:embed="rId2"/>
          <a:srcRect/>
          <a:stretch>
            <a:fillRect/>
          </a:stretch>
        </p:blipFill>
        <p:spPr>
          <a:xfrm>
            <a:off x="1439859" y="2232022"/>
            <a:ext cx="11306171" cy="8293095"/>
          </a:xfrm>
          <a:prstGeom prst="rect">
            <a:avLst/>
          </a:prstGeom>
          <a:noFill/>
          <a:ln cap="flat">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24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7D4758-6235-446F-93D8-5E8A7D51229B}"/>
              </a:ext>
            </a:extLst>
          </p:cNvPr>
          <p:cNvSpPr txBox="1">
            <a:spLocks noGrp="1"/>
          </p:cNvSpPr>
          <p:nvPr>
            <p:ph type="title"/>
          </p:nvPr>
        </p:nvSpPr>
        <p:spPr>
          <a:xfrm>
            <a:off x="9648821" y="3887791"/>
            <a:ext cx="4321170" cy="1800225"/>
          </a:xfrm>
        </p:spPr>
        <p:txBody>
          <a:bodyPr/>
          <a:lstStyle/>
          <a:p>
            <a:pPr lvl="0"/>
            <a:r>
              <a:rPr lang="fr-FR"/>
              <a:t>Exemples du quotidien</a:t>
            </a:r>
          </a:p>
        </p:txBody>
      </p:sp>
      <p:sp>
        <p:nvSpPr>
          <p:cNvPr id="3" name="Espace réservé du numéro de diapositive 3">
            <a:extLst>
              <a:ext uri="{FF2B5EF4-FFF2-40B4-BE49-F238E27FC236}">
                <a16:creationId xmlns:a16="http://schemas.microsoft.com/office/drawing/2014/main" id="{0E75504B-2410-4258-BB58-09040947D725}"/>
              </a:ext>
            </a:extLst>
          </p:cNvPr>
          <p:cNvSpPr txBox="1"/>
          <p:nvPr/>
        </p:nvSpPr>
        <p:spPr>
          <a:xfrm>
            <a:off x="10321920" y="9836145"/>
            <a:ext cx="3359148" cy="750886"/>
          </a:xfrm>
          <a:prstGeom prst="rect">
            <a:avLst/>
          </a:prstGeom>
          <a:noFill/>
          <a:ln cap="flat">
            <a:noFill/>
          </a:ln>
        </p:spPr>
        <p:txBody>
          <a:bodyPr vert="horz" wrap="square" lIns="106061" tIns="53026" rIns="106061" bIns="53026"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193D220-47D2-4A91-AA7B-67154689E8F6}" type="slidenum">
              <a:t>20</a:t>
            </a:fld>
            <a:endParaRPr lang="fr-FR" sz="1600" b="0" i="0" u="none" strike="noStrike" kern="1200" cap="none" spc="0" baseline="0">
              <a:solidFill>
                <a:srgbClr val="000000"/>
              </a:solidFill>
              <a:uFillTx/>
              <a:latin typeface="Arial" pitchFamily="34"/>
            </a:endParaRPr>
          </a:p>
        </p:txBody>
      </p:sp>
      <p:pic>
        <p:nvPicPr>
          <p:cNvPr id="4" name="Image 4">
            <a:extLst>
              <a:ext uri="{FF2B5EF4-FFF2-40B4-BE49-F238E27FC236}">
                <a16:creationId xmlns:a16="http://schemas.microsoft.com/office/drawing/2014/main" id="{33A47AC4-5295-4C03-8C87-3017C2119A87}"/>
              </a:ext>
            </a:extLst>
          </p:cNvPr>
          <p:cNvPicPr>
            <a:picLocks noChangeAspect="1"/>
          </p:cNvPicPr>
          <p:nvPr/>
        </p:nvPicPr>
        <p:blipFill>
          <a:blip r:embed="rId2"/>
          <a:srcRect/>
          <a:stretch>
            <a:fillRect/>
          </a:stretch>
        </p:blipFill>
        <p:spPr>
          <a:xfrm>
            <a:off x="504821" y="287341"/>
            <a:ext cx="8208961" cy="10283827"/>
          </a:xfrm>
          <a:prstGeom prst="rect">
            <a:avLst/>
          </a:prstGeom>
          <a:noFill/>
          <a:ln cap="flat">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24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18BEC5-0CF9-4145-9D96-291A0A34C6BB}"/>
              </a:ext>
            </a:extLst>
          </p:cNvPr>
          <p:cNvSpPr txBox="1">
            <a:spLocks noGrp="1"/>
          </p:cNvSpPr>
          <p:nvPr>
            <p:ph type="title"/>
          </p:nvPr>
        </p:nvSpPr>
        <p:spPr/>
        <p:txBody>
          <a:bodyPr/>
          <a:lstStyle/>
          <a:p>
            <a:pPr lvl="0"/>
            <a:r>
              <a:rPr lang="fr-FR"/>
              <a:t>Les sources d’énergie électrique</a:t>
            </a:r>
          </a:p>
        </p:txBody>
      </p:sp>
      <p:sp>
        <p:nvSpPr>
          <p:cNvPr id="3" name="Espace réservé du contenu 1">
            <a:extLst>
              <a:ext uri="{FF2B5EF4-FFF2-40B4-BE49-F238E27FC236}">
                <a16:creationId xmlns:a16="http://schemas.microsoft.com/office/drawing/2014/main" id="{480825C0-5D01-426A-A33A-B45D953F501C}"/>
              </a:ext>
            </a:extLst>
          </p:cNvPr>
          <p:cNvSpPr txBox="1">
            <a:spLocks noGrp="1"/>
          </p:cNvSpPr>
          <p:nvPr>
            <p:ph idx="1"/>
          </p:nvPr>
        </p:nvSpPr>
        <p:spPr/>
        <p:txBody>
          <a:bodyPr/>
          <a:lstStyle/>
          <a:p>
            <a:pPr lvl="0"/>
            <a:r>
              <a:rPr lang="fr-FR"/>
              <a:t>Comparaison des différentes sources d’énergie électrique :</a:t>
            </a:r>
          </a:p>
          <a:p>
            <a:pPr lvl="1">
              <a:spcBef>
                <a:spcPts val="700"/>
              </a:spcBef>
            </a:pPr>
            <a:r>
              <a:rPr lang="fr-FR" sz="2800"/>
              <a:t>Actuellement, émission de GES en geCO2 par kWh (ADEME): Eolien (7), Géothermie (50), Photovoltaïque (entre 35 et 85), contre gaz (406), fioul (704), charbon (1038), et…nucléaire (10) MAIS </a:t>
            </a:r>
          </a:p>
          <a:p>
            <a:pPr lvl="1">
              <a:spcBef>
                <a:spcPts val="700"/>
              </a:spcBef>
            </a:pPr>
            <a:r>
              <a:rPr lang="fr-FR" sz="2800"/>
              <a:t>L’augmentation progressive de la part de renouvelable permet de faire tendre le coût total de l’électricité facturée au consommateur vers 90 €/MWh hors taxes (à comparer à près de 100 €/MWh de coût actuel), ceci malgré l’augmentation prévisible du prix des énergies fossiles et du CO2. Par ailleurs, réduire la demande d’électricité (grâce à l’efficacité énergétique notamment) </a:t>
            </a:r>
            <a:r>
              <a:rPr lang="fr-FR" sz="2800" b="1" i="1"/>
              <a:t>induirait une diminution des coûts totaux du système de 7% et des émissions de CO2 de 22 % en 2060 tout en permettant une augmentation des exportations</a:t>
            </a:r>
            <a:r>
              <a:rPr lang="fr-FR" sz="2800"/>
              <a:t> (Etude ADEME « Trajectoires d’évolution du mix électrique 2020-2060 », octobre 2018)</a:t>
            </a:r>
          </a:p>
          <a:p>
            <a:pPr lvl="1">
              <a:spcBef>
                <a:spcPts val="700"/>
              </a:spcBef>
            </a:pPr>
            <a:r>
              <a:rPr lang="fr-FR" sz="2800"/>
              <a:t>Des fournisseurs d’énergie verte: exemple d’ENERCOOP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240">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CED61B-315A-4560-B6E1-B38CC3333ADB}"/>
              </a:ext>
            </a:extLst>
          </p:cNvPr>
          <p:cNvSpPr txBox="1">
            <a:spLocks noGrp="1"/>
          </p:cNvSpPr>
          <p:nvPr>
            <p:ph type="title"/>
          </p:nvPr>
        </p:nvSpPr>
        <p:spPr>
          <a:xfrm>
            <a:off x="215898" y="287341"/>
            <a:ext cx="12960348" cy="1800225"/>
          </a:xfrm>
        </p:spPr>
        <p:txBody>
          <a:bodyPr/>
          <a:lstStyle/>
          <a:p>
            <a:pPr lvl="0"/>
            <a:r>
              <a:rPr lang="fr-FR"/>
              <a:t>Leviers d’action sur la captation</a:t>
            </a:r>
          </a:p>
        </p:txBody>
      </p:sp>
      <p:sp>
        <p:nvSpPr>
          <p:cNvPr id="3" name="Espace réservé du contenu 2">
            <a:extLst>
              <a:ext uri="{FF2B5EF4-FFF2-40B4-BE49-F238E27FC236}">
                <a16:creationId xmlns:a16="http://schemas.microsoft.com/office/drawing/2014/main" id="{503963A0-AA6C-4B29-88BE-FB5625D2AD84}"/>
              </a:ext>
            </a:extLst>
          </p:cNvPr>
          <p:cNvSpPr txBox="1">
            <a:spLocks noGrp="1"/>
          </p:cNvSpPr>
          <p:nvPr>
            <p:ph idx="1"/>
          </p:nvPr>
        </p:nvSpPr>
        <p:spPr>
          <a:xfrm>
            <a:off x="504821" y="2376489"/>
            <a:ext cx="12960348" cy="3240084"/>
          </a:xfrm>
        </p:spPr>
        <p:txBody>
          <a:bodyPr/>
          <a:lstStyle/>
          <a:p>
            <a:pPr lvl="0">
              <a:spcBef>
                <a:spcPts val="700"/>
              </a:spcBef>
            </a:pPr>
            <a:r>
              <a:rPr lang="fr-FR" sz="2800" b="1">
                <a:solidFill>
                  <a:srgbClr val="FF0000"/>
                </a:solidFill>
              </a:rPr>
              <a:t>La forêt </a:t>
            </a:r>
            <a:r>
              <a:rPr lang="fr-FR" sz="2800"/>
              <a:t>est le plus important réservoir terrestre de carbone. Elle séquestre 9,2 Gt d’émissions nettes de CO2 par an, l’équivalent de 33 % des émissions de GES mondiales. La déforestation entraîne des émissions de GES par la combustion et la décomposition des matières organiques. </a:t>
            </a:r>
          </a:p>
          <a:p>
            <a:pPr lvl="0">
              <a:spcBef>
                <a:spcPts val="700"/>
              </a:spcBef>
            </a:pPr>
            <a:r>
              <a:rPr lang="fr-FR" sz="2800"/>
              <a:t>Ces émissions brutes représentent  environ 11 % des sources anthropiques annuelles de GES dans le monde (source : Van der Werf et co-auteurs, 2009, Nature Geoscience).</a:t>
            </a:r>
          </a:p>
          <a:p>
            <a:pPr lvl="0">
              <a:spcBef>
                <a:spcPts val="700"/>
              </a:spcBef>
            </a:pPr>
            <a:r>
              <a:rPr lang="fr-FR" sz="2800"/>
              <a:t>En France, la séquestration nette de carbone dans la biomasse des forêts est estimée à environ 70 Mt CO2, soit 15 % des émissions nationales de carbone fossile (Citepa, 2016)</a:t>
            </a:r>
          </a:p>
          <a:p>
            <a:pPr lvl="0">
              <a:spcBef>
                <a:spcPts val="700"/>
              </a:spcBef>
            </a:pPr>
            <a:r>
              <a:rPr lang="fr-FR" sz="2800" b="1" i="1"/>
              <a:t>Avec les hypothèses définies comme les plus crédibles pour la situation de la France et pour un horizon temporel de 30 ans, l’augmentation du volume des prélèvements de biomasse en forêt conduit à une réduction de la séquestration de carbone par la filière par rapport au scénario de référence, les effets de stockage et de substitution ne compensant pas à cet horizon temporel, les émissions de carbone liées à la diminution du volume de carbone stocké dans la forêt</a:t>
            </a:r>
            <a:r>
              <a:rPr lang="fr-FR" sz="2800"/>
              <a:t> (projet BICAFF (BIlan CArbone de la ressource Forestière Française) publié par l’ADEME en mars 2017)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24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96CB92-43CD-4DDD-B5C2-65CD7F99043F}"/>
              </a:ext>
            </a:extLst>
          </p:cNvPr>
          <p:cNvSpPr txBox="1">
            <a:spLocks noGrp="1"/>
          </p:cNvSpPr>
          <p:nvPr>
            <p:ph type="title"/>
          </p:nvPr>
        </p:nvSpPr>
        <p:spPr>
          <a:xfrm>
            <a:off x="215898" y="287341"/>
            <a:ext cx="12960348" cy="1800225"/>
          </a:xfrm>
        </p:spPr>
        <p:txBody>
          <a:bodyPr/>
          <a:lstStyle/>
          <a:p>
            <a:pPr lvl="0"/>
            <a:r>
              <a:rPr lang="fr-FR"/>
              <a:t>Leviers d’action sur la captation</a:t>
            </a:r>
          </a:p>
        </p:txBody>
      </p:sp>
      <p:sp>
        <p:nvSpPr>
          <p:cNvPr id="3" name="Espace réservé du contenu 2">
            <a:extLst>
              <a:ext uri="{FF2B5EF4-FFF2-40B4-BE49-F238E27FC236}">
                <a16:creationId xmlns:a16="http://schemas.microsoft.com/office/drawing/2014/main" id="{04423A52-3E29-405D-8E17-934C2405B22B}"/>
              </a:ext>
            </a:extLst>
          </p:cNvPr>
          <p:cNvSpPr txBox="1">
            <a:spLocks noGrp="1"/>
          </p:cNvSpPr>
          <p:nvPr>
            <p:ph idx="1"/>
          </p:nvPr>
        </p:nvSpPr>
        <p:spPr>
          <a:xfrm>
            <a:off x="519114" y="2555876"/>
            <a:ext cx="12960348" cy="3240084"/>
          </a:xfrm>
        </p:spPr>
        <p:txBody>
          <a:bodyPr/>
          <a:lstStyle/>
          <a:p>
            <a:pPr lvl="0">
              <a:spcBef>
                <a:spcPts val="600"/>
              </a:spcBef>
            </a:pPr>
            <a:r>
              <a:rPr lang="fr-FR" sz="2400" b="1">
                <a:solidFill>
                  <a:srgbClr val="FF0000"/>
                </a:solidFill>
              </a:rPr>
              <a:t>Les sols </a:t>
            </a:r>
            <a:r>
              <a:rPr lang="fr-FR" sz="2400"/>
              <a:t>sont actuellement considérés comme des puits de carbone capables d’absorber du CO2 atmosphérique. Cependant, un modèle de l’INRA (Dominique Arrouays) couplant les prédictions climatiques, l’évolution du carbone des sols et l’occupation de ces sols à l’échelle de la France, montre que les sols risquent au contraire de devenir au 21e siècle des sources nettes d’émission de CO2. </a:t>
            </a:r>
          </a:p>
        </p:txBody>
      </p:sp>
      <p:pic>
        <p:nvPicPr>
          <p:cNvPr id="4" name="Image 1">
            <a:extLst>
              <a:ext uri="{FF2B5EF4-FFF2-40B4-BE49-F238E27FC236}">
                <a16:creationId xmlns:a16="http://schemas.microsoft.com/office/drawing/2014/main" id="{2284B57C-460B-41BA-B5B1-A26828216F92}"/>
              </a:ext>
            </a:extLst>
          </p:cNvPr>
          <p:cNvPicPr>
            <a:picLocks noChangeAspect="1"/>
          </p:cNvPicPr>
          <p:nvPr/>
        </p:nvPicPr>
        <p:blipFill>
          <a:blip r:embed="rId2"/>
          <a:srcRect/>
          <a:stretch>
            <a:fillRect/>
          </a:stretch>
        </p:blipFill>
        <p:spPr>
          <a:xfrm>
            <a:off x="2016123" y="4799008"/>
            <a:ext cx="10153653" cy="4568827"/>
          </a:xfrm>
          <a:prstGeom prst="rect">
            <a:avLst/>
          </a:prstGeom>
          <a:noFill/>
          <a:ln cap="flat">
            <a:noFill/>
          </a:ln>
        </p:spPr>
      </p:pic>
      <p:sp>
        <p:nvSpPr>
          <p:cNvPr id="5" name="Rectangle 2">
            <a:extLst>
              <a:ext uri="{FF2B5EF4-FFF2-40B4-BE49-F238E27FC236}">
                <a16:creationId xmlns:a16="http://schemas.microsoft.com/office/drawing/2014/main" id="{7B11D8D9-99D2-4EEA-BF29-852F676249F2}"/>
              </a:ext>
            </a:extLst>
          </p:cNvPr>
          <p:cNvSpPr/>
          <p:nvPr/>
        </p:nvSpPr>
        <p:spPr>
          <a:xfrm>
            <a:off x="1430341" y="9504365"/>
            <a:ext cx="12023729" cy="923928"/>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Arial" pitchFamily="34"/>
              </a:rPr>
              <a:t>Evolution temporelle du stock de carbone organique du sol (en mégatonnes C) pour la France entière, comme conséquence de l'effet combiné du changement climatique et du changement d'usage des sols, dans 8 différents scénarios.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20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C3A294-302D-432A-93C2-956E29702C77}"/>
              </a:ext>
            </a:extLst>
          </p:cNvPr>
          <p:cNvSpPr txBox="1">
            <a:spLocks noGrp="1"/>
          </p:cNvSpPr>
          <p:nvPr>
            <p:ph type="title"/>
          </p:nvPr>
        </p:nvSpPr>
        <p:spPr>
          <a:xfrm>
            <a:off x="215898" y="287341"/>
            <a:ext cx="12960348" cy="1800225"/>
          </a:xfrm>
        </p:spPr>
        <p:txBody>
          <a:bodyPr/>
          <a:lstStyle/>
          <a:p>
            <a:pPr lvl="0"/>
            <a:r>
              <a:rPr lang="fr-FR"/>
              <a:t>Leviers d’action sur la captation</a:t>
            </a:r>
          </a:p>
        </p:txBody>
      </p:sp>
      <p:sp>
        <p:nvSpPr>
          <p:cNvPr id="3" name="Espace réservé du contenu 2">
            <a:extLst>
              <a:ext uri="{FF2B5EF4-FFF2-40B4-BE49-F238E27FC236}">
                <a16:creationId xmlns:a16="http://schemas.microsoft.com/office/drawing/2014/main" id="{0343EDA1-E38F-434C-BF43-CCEF4072CE5A}"/>
              </a:ext>
            </a:extLst>
          </p:cNvPr>
          <p:cNvSpPr txBox="1">
            <a:spLocks noGrp="1"/>
          </p:cNvSpPr>
          <p:nvPr>
            <p:ph idx="1"/>
          </p:nvPr>
        </p:nvSpPr>
        <p:spPr>
          <a:xfrm>
            <a:off x="8569327" y="2700342"/>
            <a:ext cx="5668959" cy="6985001"/>
          </a:xfrm>
        </p:spPr>
        <p:txBody>
          <a:bodyPr/>
          <a:lstStyle/>
          <a:p>
            <a:pPr lvl="0">
              <a:spcBef>
                <a:spcPts val="700"/>
              </a:spcBef>
            </a:pPr>
            <a:r>
              <a:rPr lang="fr-FR" sz="2800" b="1">
                <a:solidFill>
                  <a:srgbClr val="FF0000"/>
                </a:solidFill>
              </a:rPr>
              <a:t>Initiative « 4 pour mille » (INRA / COP21):</a:t>
            </a:r>
          </a:p>
          <a:p>
            <a:pPr lvl="0">
              <a:spcBef>
                <a:spcPts val="700"/>
              </a:spcBef>
            </a:pPr>
            <a:r>
              <a:rPr lang="fr-FR" sz="2800"/>
              <a:t>Stopper la déforestation</a:t>
            </a:r>
          </a:p>
          <a:p>
            <a:pPr lvl="0">
              <a:spcBef>
                <a:spcPts val="700"/>
              </a:spcBef>
            </a:pPr>
            <a:r>
              <a:rPr lang="fr-FR" sz="2800"/>
              <a:t>Éviter de laisser le sol à nu pour limiter les pertes de carbone</a:t>
            </a:r>
          </a:p>
          <a:p>
            <a:pPr lvl="0">
              <a:spcBef>
                <a:spcPts val="700"/>
              </a:spcBef>
            </a:pPr>
            <a:r>
              <a:rPr lang="fr-FR" sz="2800"/>
              <a:t>Restaurer les cultures, les pâturages et les forêts dégradées</a:t>
            </a:r>
          </a:p>
          <a:p>
            <a:pPr lvl="0">
              <a:spcBef>
                <a:spcPts val="700"/>
              </a:spcBef>
            </a:pPr>
            <a:r>
              <a:rPr lang="fr-FR" sz="2800"/>
              <a:t>Planter arbres et légumineuses qui fixent l’azote atmosphérique dans le sol</a:t>
            </a:r>
          </a:p>
          <a:p>
            <a:pPr lvl="0">
              <a:spcBef>
                <a:spcPts val="700"/>
              </a:spcBef>
            </a:pPr>
            <a:r>
              <a:rPr lang="fr-FR" sz="2800"/>
              <a:t>Nourrir le sol de fumiers et de composts</a:t>
            </a:r>
          </a:p>
          <a:p>
            <a:pPr lvl="0">
              <a:spcBef>
                <a:spcPts val="700"/>
              </a:spcBef>
            </a:pPr>
            <a:r>
              <a:rPr lang="fr-FR" sz="2800"/>
              <a:t>Collecter l’eau au pied des plantes</a:t>
            </a:r>
          </a:p>
        </p:txBody>
      </p:sp>
      <p:pic>
        <p:nvPicPr>
          <p:cNvPr id="4" name="Image 3">
            <a:extLst>
              <a:ext uri="{FF2B5EF4-FFF2-40B4-BE49-F238E27FC236}">
                <a16:creationId xmlns:a16="http://schemas.microsoft.com/office/drawing/2014/main" id="{3A4E37DB-BE00-425B-8F61-5F4D28ED47ED}"/>
              </a:ext>
            </a:extLst>
          </p:cNvPr>
          <p:cNvPicPr>
            <a:picLocks noChangeAspect="1"/>
          </p:cNvPicPr>
          <p:nvPr/>
        </p:nvPicPr>
        <p:blipFill>
          <a:blip r:embed="rId2"/>
          <a:srcRect/>
          <a:stretch>
            <a:fillRect/>
          </a:stretch>
        </p:blipFill>
        <p:spPr>
          <a:xfrm>
            <a:off x="566735" y="2305046"/>
            <a:ext cx="7805739" cy="7775572"/>
          </a:xfrm>
          <a:prstGeom prst="rect">
            <a:avLst/>
          </a:prstGeom>
          <a:noFill/>
          <a:ln cap="flat">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20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067904-DC82-4081-88A8-700D0B737C6D}"/>
              </a:ext>
            </a:extLst>
          </p:cNvPr>
          <p:cNvSpPr txBox="1">
            <a:spLocks noGrp="1"/>
          </p:cNvSpPr>
          <p:nvPr>
            <p:ph type="title"/>
          </p:nvPr>
        </p:nvSpPr>
        <p:spPr>
          <a:xfrm>
            <a:off x="215898" y="647696"/>
            <a:ext cx="12960348" cy="1800225"/>
          </a:xfrm>
        </p:spPr>
        <p:txBody>
          <a:bodyPr/>
          <a:lstStyle/>
          <a:p>
            <a:pPr lvl="0"/>
            <a:r>
              <a:rPr lang="fr-FR"/>
              <a:t>Actions locales sur la production et consommation d’énergie</a:t>
            </a:r>
          </a:p>
        </p:txBody>
      </p:sp>
      <p:sp>
        <p:nvSpPr>
          <p:cNvPr id="3" name="Espace réservé du contenu 1">
            <a:extLst>
              <a:ext uri="{FF2B5EF4-FFF2-40B4-BE49-F238E27FC236}">
                <a16:creationId xmlns:a16="http://schemas.microsoft.com/office/drawing/2014/main" id="{38D6CFE1-2841-47C6-8BA6-C0DD8F7D809E}"/>
              </a:ext>
            </a:extLst>
          </p:cNvPr>
          <p:cNvSpPr txBox="1">
            <a:spLocks noGrp="1"/>
          </p:cNvSpPr>
          <p:nvPr>
            <p:ph idx="1"/>
          </p:nvPr>
        </p:nvSpPr>
        <p:spPr>
          <a:xfrm>
            <a:off x="576264" y="2736854"/>
            <a:ext cx="13536613" cy="7127876"/>
          </a:xfrm>
        </p:spPr>
        <p:txBody>
          <a:bodyPr/>
          <a:lstStyle/>
          <a:p>
            <a:pPr lvl="0"/>
            <a:r>
              <a:rPr lang="fr-FR"/>
              <a:t>Economies d’énergie :</a:t>
            </a:r>
          </a:p>
          <a:p>
            <a:pPr lvl="1">
              <a:spcBef>
                <a:spcPts val="700"/>
              </a:spcBef>
            </a:pPr>
            <a:r>
              <a:rPr lang="fr-FR" sz="2800" b="1"/>
              <a:t>Isolation</a:t>
            </a:r>
            <a:r>
              <a:rPr lang="fr-FR" sz="2800"/>
              <a:t>: optimisation du DPE basé sur 2 indices, l’indice énergétique quantifié en kWhEP/m².an, et l’indice d’émission de GES mesuré kgéqCO2/m².an</a:t>
            </a:r>
          </a:p>
          <a:p>
            <a:pPr lvl="1">
              <a:spcBef>
                <a:spcPts val="700"/>
              </a:spcBef>
            </a:pPr>
            <a:r>
              <a:rPr lang="fr-FR" sz="2800" b="1"/>
              <a:t>Optimisation de l’éclairage </a:t>
            </a:r>
            <a:r>
              <a:rPr lang="fr-FR" sz="2800"/>
              <a:t>(dans les bureaux, un mètre carré rénové avec des luminaires fluorescents électroniques et une gestion automatique selon la présence et la lumière du jour économise en moyenne chaque année 50 kWh, soit 7,5 € par m2/an (source ADEME))</a:t>
            </a:r>
          </a:p>
          <a:p>
            <a:pPr lvl="1">
              <a:spcBef>
                <a:spcPts val="700"/>
              </a:spcBef>
            </a:pPr>
            <a:r>
              <a:rPr lang="fr-FR" sz="2800" b="1"/>
              <a:t>Rationalisation des usages </a:t>
            </a:r>
            <a:r>
              <a:rPr lang="fr-FR" sz="2800"/>
              <a:t>du numérique !!! Impact annuel d’un salarié utilisant les ressources numériques (3 500 kWh d’énergie (80 ampoules de 25W allumées 220 jours x 8h)) </a:t>
            </a:r>
            <a:r>
              <a:rPr lang="fr-FR" sz="2800">
                <a:latin typeface="Wingdings" pitchFamily="2"/>
              </a:rPr>
              <a:t></a:t>
            </a:r>
            <a:r>
              <a:rPr lang="fr-FR" sz="2800"/>
              <a:t> Promouvoir les bons gestes, au niveau individuel !</a:t>
            </a:r>
          </a:p>
          <a:p>
            <a:pPr lvl="1">
              <a:spcBef>
                <a:spcPts val="700"/>
              </a:spcBef>
            </a:pPr>
            <a:r>
              <a:rPr lang="fr-FR" sz="2800" b="1"/>
              <a:t>Production d’énergie verte </a:t>
            </a:r>
            <a:r>
              <a:rPr lang="fr-FR" sz="2800"/>
              <a:t>par les bâtiments publics (ex: Installation de panneaux solaires photovoltaïques sur la caserne Clarke de Landrecies, dans le cadre du Contrat de Développement Territorial de l'Avesnois (CDTA) )</a:t>
            </a:r>
          </a:p>
          <a:p>
            <a:pPr lvl="1">
              <a:spcBef>
                <a:spcPts val="700"/>
              </a:spcBef>
            </a:pPr>
            <a:endParaRPr lang="fr-FR" sz="2800"/>
          </a:p>
          <a:p>
            <a:pPr lvl="1">
              <a:spcBef>
                <a:spcPts val="700"/>
              </a:spcBef>
            </a:pPr>
            <a:endParaRPr lang="fr-FR" sz="2800"/>
          </a:p>
          <a:p>
            <a:pPr lvl="1">
              <a:spcBef>
                <a:spcPts val="700"/>
              </a:spcBef>
            </a:pPr>
            <a:endParaRPr lang="fr-FR" sz="2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208">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A10E24-90C0-44D6-927C-37DC38113C82}"/>
              </a:ext>
            </a:extLst>
          </p:cNvPr>
          <p:cNvSpPr txBox="1">
            <a:spLocks noGrp="1"/>
          </p:cNvSpPr>
          <p:nvPr>
            <p:ph type="title"/>
          </p:nvPr>
        </p:nvSpPr>
        <p:spPr>
          <a:xfrm>
            <a:off x="12701" y="287341"/>
            <a:ext cx="12960348" cy="1800225"/>
          </a:xfrm>
        </p:spPr>
        <p:txBody>
          <a:bodyPr/>
          <a:lstStyle/>
          <a:p>
            <a:pPr lvl="0"/>
            <a:r>
              <a:rPr lang="fr-FR"/>
              <a:t>Actions locales sur l’activité industrielle</a:t>
            </a:r>
          </a:p>
        </p:txBody>
      </p:sp>
      <p:sp>
        <p:nvSpPr>
          <p:cNvPr id="3" name="Espace réservé du contenu 1">
            <a:extLst>
              <a:ext uri="{FF2B5EF4-FFF2-40B4-BE49-F238E27FC236}">
                <a16:creationId xmlns:a16="http://schemas.microsoft.com/office/drawing/2014/main" id="{B4D0E01D-5FA6-41CE-A517-663A7BCAFD93}"/>
              </a:ext>
            </a:extLst>
          </p:cNvPr>
          <p:cNvSpPr txBox="1">
            <a:spLocks noGrp="1"/>
          </p:cNvSpPr>
          <p:nvPr>
            <p:ph idx="1"/>
          </p:nvPr>
        </p:nvSpPr>
        <p:spPr>
          <a:xfrm>
            <a:off x="504821" y="2232022"/>
            <a:ext cx="13896978" cy="5256208"/>
          </a:xfrm>
        </p:spPr>
        <p:txBody>
          <a:bodyPr/>
          <a:lstStyle/>
          <a:p>
            <a:pPr lvl="0">
              <a:spcBef>
                <a:spcPts val="800"/>
              </a:spcBef>
            </a:pPr>
            <a:r>
              <a:rPr lang="fr-FR" sz="3200"/>
              <a:t>Indispensable prise en compte de l’analyse environnementale COMPLETE dans les décisions inhérentes au projet, par exemple :</a:t>
            </a:r>
          </a:p>
          <a:p>
            <a:pPr lvl="1">
              <a:spcBef>
                <a:spcPts val="700"/>
              </a:spcBef>
            </a:pPr>
            <a:r>
              <a:rPr lang="fr-FR" sz="2800"/>
              <a:t>Nouvelle usine « BlueBird » (REFRESCO) sur la commune de Le Quesnoy (source: demande d’autorisation d’exploitation ICPE)</a:t>
            </a:r>
          </a:p>
          <a:p>
            <a:pPr lvl="3">
              <a:buFont typeface="Arial" pitchFamily="34"/>
              <a:buChar char="•"/>
            </a:pPr>
            <a:r>
              <a:rPr lang="fr-FR" sz="2400"/>
              <a:t>Traffic moyen de 175 véhicules légers/jour et 162 camions / jour</a:t>
            </a:r>
          </a:p>
          <a:p>
            <a:pPr lvl="3">
              <a:buFont typeface="Arial" pitchFamily="34"/>
              <a:buChar char="•"/>
            </a:pPr>
            <a:r>
              <a:rPr lang="fr-FR" sz="2400"/>
              <a:t>Besoins en eau: 1,1 millions de m3/an</a:t>
            </a:r>
          </a:p>
          <a:p>
            <a:pPr lvl="3">
              <a:buFont typeface="Arial" pitchFamily="34"/>
              <a:buChar char="•"/>
            </a:pPr>
            <a:r>
              <a:rPr lang="fr-FR" sz="2400"/>
              <a:t>Pollution « L’autorité environnementale note que les estimations sont tout juste inférieures en termes de flux pour le NH4+ et le phosphore par rapport au flux limite acceptable pour ce milieu »</a:t>
            </a:r>
          </a:p>
          <a:p>
            <a:pPr lvl="3">
              <a:buFont typeface="Arial" pitchFamily="34"/>
              <a:buChar char="•"/>
            </a:pPr>
            <a:r>
              <a:rPr lang="fr-FR" sz="2400"/>
              <a:t>Point positif : REFRESCO souhaite que le site « Blue Bird » soit certifié ISO 14001 dès sa première année de fonctionnement</a:t>
            </a:r>
          </a:p>
          <a:p>
            <a:pPr lvl="3">
              <a:buFont typeface="Arial" pitchFamily="34"/>
              <a:buChar char="•"/>
            </a:pPr>
            <a:r>
              <a:rPr lang="fr-FR" sz="2400"/>
              <a:t>MAIS:</a:t>
            </a:r>
          </a:p>
          <a:p>
            <a:pPr lvl="4">
              <a:buFont typeface="Wingdings" pitchFamily="2"/>
              <a:buChar char="ü"/>
            </a:pPr>
            <a:r>
              <a:rPr lang="fr-FR" sz="2400"/>
              <a:t> La certification ISO 14001 atteste du respect d’exigences </a:t>
            </a:r>
            <a:r>
              <a:rPr lang="fr-FR" sz="2400" b="1"/>
              <a:t>d’intentions</a:t>
            </a:r>
            <a:r>
              <a:rPr lang="fr-FR" sz="2400"/>
              <a:t> de l’entreprise en termes d’environnement: politique environnementale, plan d’action, mise en œuvre des actions, suivi de la réalisation des actions et du bon fonctionnement du système de management environnemental, conformité des actions planifiées à la législation et aux réglementations applicables.</a:t>
            </a:r>
          </a:p>
          <a:p>
            <a:pPr lvl="4">
              <a:buFont typeface="Wingdings" pitchFamily="2"/>
              <a:buChar char="ü"/>
            </a:pPr>
            <a:r>
              <a:rPr lang="fr-FR" sz="2400" b="1"/>
              <a:t>A noter qu’il n’existe pas d’exigences absolues en matière de performance environnementale.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24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216C90-07B0-4081-B079-D3F0673252DC}"/>
              </a:ext>
            </a:extLst>
          </p:cNvPr>
          <p:cNvSpPr txBox="1">
            <a:spLocks noGrp="1"/>
          </p:cNvSpPr>
          <p:nvPr>
            <p:ph type="title"/>
          </p:nvPr>
        </p:nvSpPr>
        <p:spPr>
          <a:xfrm>
            <a:off x="12701" y="287341"/>
            <a:ext cx="12960348" cy="1800225"/>
          </a:xfrm>
        </p:spPr>
        <p:txBody>
          <a:bodyPr/>
          <a:lstStyle/>
          <a:p>
            <a:pPr lvl="0"/>
            <a:r>
              <a:rPr lang="fr-FR"/>
              <a:t>Actions locales sur l’activité industrielle</a:t>
            </a:r>
          </a:p>
        </p:txBody>
      </p:sp>
      <p:sp>
        <p:nvSpPr>
          <p:cNvPr id="3" name="Espace réservé du contenu 1">
            <a:extLst>
              <a:ext uri="{FF2B5EF4-FFF2-40B4-BE49-F238E27FC236}">
                <a16:creationId xmlns:a16="http://schemas.microsoft.com/office/drawing/2014/main" id="{0759EB39-5645-460F-8A13-ECC837CA439B}"/>
              </a:ext>
            </a:extLst>
          </p:cNvPr>
          <p:cNvSpPr txBox="1">
            <a:spLocks noGrp="1"/>
          </p:cNvSpPr>
          <p:nvPr>
            <p:ph idx="1"/>
          </p:nvPr>
        </p:nvSpPr>
        <p:spPr>
          <a:xfrm>
            <a:off x="360365" y="2087566"/>
            <a:ext cx="13896978" cy="5256208"/>
          </a:xfrm>
        </p:spPr>
        <p:txBody>
          <a:bodyPr/>
          <a:lstStyle/>
          <a:p>
            <a:pPr lvl="0">
              <a:spcBef>
                <a:spcPts val="800"/>
              </a:spcBef>
            </a:pPr>
            <a:r>
              <a:rPr lang="fr-FR" sz="3200"/>
              <a:t>Indispensable prise en compte de l’analyse environnementale COMPLETE dans les décisions inhérentes au projet, par exemple :</a:t>
            </a:r>
          </a:p>
          <a:p>
            <a:pPr lvl="1">
              <a:spcBef>
                <a:spcPts val="700"/>
              </a:spcBef>
            </a:pPr>
            <a:r>
              <a:rPr lang="fr-FR" sz="2800"/>
              <a:t>Usine à Pellets (JEFERCO) sur la commune d'Anor (source: Demande d’autorisation environnementale pour une unité de fabrication de granulés de bois, janvier 2018)</a:t>
            </a:r>
          </a:p>
          <a:p>
            <a:pPr lvl="2">
              <a:spcBef>
                <a:spcPts val="500"/>
              </a:spcBef>
            </a:pPr>
            <a:r>
              <a:rPr lang="fr-FR" sz="2200"/>
              <a:t>Nature des matières premières : bois vert d’origine forestière (95% feuillus 5% résineux) reçu sous forme de bilons (grumes) : 128500 t/an; bois de classe A : 20 000 t/an ; mélange de bois de classe A et </a:t>
            </a:r>
            <a:r>
              <a:rPr lang="fr-FR" sz="2200" u="sng"/>
              <a:t>B (panneaux, bois d'ameublement, bois de démolition exempts de gravats, résidus d'exploitation forestière): </a:t>
            </a:r>
            <a:r>
              <a:rPr lang="fr-FR" sz="2200"/>
              <a:t>55 000 t/an</a:t>
            </a:r>
          </a:p>
          <a:p>
            <a:pPr lvl="2">
              <a:spcBef>
                <a:spcPts val="500"/>
              </a:spcBef>
            </a:pPr>
            <a:r>
              <a:rPr lang="fr-FR" sz="2200"/>
              <a:t>Origine des matières premières : partie  boisée  du  département  du  Nord  et  du  Pas – de – Calais,  les Ardennes (belges et françaises), l’Aisne, une partie de la Marne et de la Meuse. Il sera de :100 kms autour du site pour le bois vert d’origine forestière ; 120 kms autour du site pour le  bois recyclé (A et mélange A/B): Soit un </a:t>
            </a:r>
            <a:r>
              <a:rPr lang="fr-FR" sz="2200" u="sng"/>
              <a:t>trafic journalier moyen de 31 camions.</a:t>
            </a:r>
          </a:p>
          <a:p>
            <a:pPr lvl="2">
              <a:spcBef>
                <a:spcPts val="500"/>
              </a:spcBef>
            </a:pPr>
            <a:r>
              <a:rPr lang="fr-FR" sz="2200"/>
              <a:t>Lu dans la demande d’autorisation environnementale « </a:t>
            </a:r>
            <a:r>
              <a:rPr lang="fr-FR" sz="2200" b="1" i="1"/>
              <a:t>Il est reconnu toutefois que l’utilisation de biomasse présente globalement un bilan carbone nul</a:t>
            </a:r>
            <a:r>
              <a:rPr lang="fr-FR" sz="2200"/>
              <a:t>. Il a été également été considéré que les bois jeunes, à volume et surface égale, stockent plus de C02 qu'une âgée avec de vieux arbres. A ce titre, le projet aurait un impact indirect positif sur le climat, car il permet de consommer les bois de second choix et de de rajeunir les plantations » </a:t>
            </a:r>
            <a:r>
              <a:rPr lang="fr-FR" sz="2200">
                <a:latin typeface="Wingdings" pitchFamily="2"/>
              </a:rPr>
              <a:t></a:t>
            </a:r>
            <a:r>
              <a:rPr lang="fr-FR" sz="2200"/>
              <a:t> </a:t>
            </a:r>
            <a:r>
              <a:rPr lang="fr-FR" sz="2200" u="sng"/>
              <a:t>FAUX selon « </a:t>
            </a:r>
            <a:r>
              <a:rPr lang="en-US" sz="2200" u="sng"/>
              <a:t>Commentary by the European Academies’ Science Advisory Council (EASAC) on Forest Bioenergy and Carbon Neutrality” (Juin 2018)</a:t>
            </a:r>
            <a:endParaRPr lang="fr-FR" sz="2200" u="sng"/>
          </a:p>
          <a:p>
            <a:pPr lvl="0">
              <a:spcBef>
                <a:spcPts val="700"/>
              </a:spcBef>
            </a:pPr>
            <a:endParaRPr lang="fr-FR" sz="28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209">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0F9E0A-5EE8-4319-AD02-F910A1AE3E06}"/>
              </a:ext>
            </a:extLst>
          </p:cNvPr>
          <p:cNvSpPr txBox="1">
            <a:spLocks noGrp="1"/>
          </p:cNvSpPr>
          <p:nvPr>
            <p:ph type="title"/>
          </p:nvPr>
        </p:nvSpPr>
        <p:spPr>
          <a:xfrm>
            <a:off x="12701" y="287341"/>
            <a:ext cx="12960348" cy="1800225"/>
          </a:xfrm>
        </p:spPr>
        <p:txBody>
          <a:bodyPr/>
          <a:lstStyle/>
          <a:p>
            <a:pPr lvl="0"/>
            <a:r>
              <a:rPr lang="fr-FR"/>
              <a:t>Actions locales sur la mobilité</a:t>
            </a:r>
          </a:p>
        </p:txBody>
      </p:sp>
      <p:sp>
        <p:nvSpPr>
          <p:cNvPr id="3" name="Espace réservé du contenu 1">
            <a:extLst>
              <a:ext uri="{FF2B5EF4-FFF2-40B4-BE49-F238E27FC236}">
                <a16:creationId xmlns:a16="http://schemas.microsoft.com/office/drawing/2014/main" id="{31939DD0-8481-47D7-947A-65D2BDA70202}"/>
              </a:ext>
            </a:extLst>
          </p:cNvPr>
          <p:cNvSpPr txBox="1">
            <a:spLocks noGrp="1"/>
          </p:cNvSpPr>
          <p:nvPr>
            <p:ph idx="1"/>
          </p:nvPr>
        </p:nvSpPr>
        <p:spPr>
          <a:xfrm>
            <a:off x="720720" y="2663820"/>
            <a:ext cx="13212759" cy="3960815"/>
          </a:xfrm>
        </p:spPr>
        <p:txBody>
          <a:bodyPr/>
          <a:lstStyle/>
          <a:p>
            <a:pPr lvl="0"/>
            <a:r>
              <a:rPr lang="fr-FR"/>
              <a:t>Le déplacement qui génère le moins de GES est celui que l’on ne fait pas :</a:t>
            </a:r>
          </a:p>
          <a:p>
            <a:pPr lvl="1">
              <a:spcBef>
                <a:spcPts val="700"/>
              </a:spcBef>
            </a:pPr>
            <a:r>
              <a:rPr lang="fr-FR" sz="2800"/>
              <a:t>Ramener et créer l’activité économique (entreprises, commerces) dans les centres-bourg et villages</a:t>
            </a:r>
          </a:p>
          <a:p>
            <a:pPr lvl="1">
              <a:spcBef>
                <a:spcPts val="700"/>
              </a:spcBef>
            </a:pPr>
            <a:r>
              <a:rPr lang="fr-FR" sz="2800"/>
              <a:t>Favoriser le commerce, les services de proximité et les circuits courts </a:t>
            </a:r>
          </a:p>
          <a:p>
            <a:pPr lvl="1">
              <a:spcBef>
                <a:spcPts val="700"/>
              </a:spcBef>
            </a:pPr>
            <a:r>
              <a:rPr lang="fr-FR" sz="2800"/>
              <a:t>Favoriser le télétravail</a:t>
            </a:r>
          </a:p>
          <a:p>
            <a:pPr lvl="0"/>
            <a:r>
              <a:rPr lang="fr-FR"/>
              <a:t>Pour ceux que l’on ne peut pas éviter :</a:t>
            </a:r>
          </a:p>
          <a:p>
            <a:pPr lvl="1">
              <a:spcBef>
                <a:spcPts val="700"/>
              </a:spcBef>
              <a:buChar char="-"/>
            </a:pPr>
            <a:r>
              <a:rPr lang="fr-FR" sz="2800"/>
              <a:t>Pistes cyclables, espaces piétons</a:t>
            </a:r>
          </a:p>
          <a:p>
            <a:pPr lvl="1">
              <a:spcBef>
                <a:spcPts val="700"/>
              </a:spcBef>
              <a:buChar char="-"/>
            </a:pPr>
            <a:r>
              <a:rPr lang="fr-FR" sz="2800"/>
              <a:t>Gratuité et développement des transports en commun </a:t>
            </a:r>
          </a:p>
          <a:p>
            <a:pPr marL="920745" lvl="1" indent="-457200">
              <a:spcBef>
                <a:spcPts val="700"/>
              </a:spcBef>
              <a:buChar char="-"/>
            </a:pPr>
            <a:r>
              <a:rPr lang="fr-FR" sz="2800"/>
              <a:t>Encourager (imposer ?) les « bons gestes » (ex: arrêt des moteurs à la déchetterie !)</a:t>
            </a:r>
          </a:p>
          <a:p>
            <a:pPr lvl="1">
              <a:spcBef>
                <a:spcPts val="700"/>
              </a:spcBef>
              <a:buChar char="-"/>
            </a:pPr>
            <a:r>
              <a:rPr lang="fr-FR" sz="2800"/>
              <a:t>Organisation et incitation au co-voiturage / à la co-propriété</a:t>
            </a:r>
          </a:p>
          <a:p>
            <a:pPr marL="0" lvl="0" indent="0">
              <a:buNone/>
            </a:pPr>
            <a:endParaRPr lang="fr-F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210">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4A4AF9-53C0-4DCA-B47D-06E3F695A9E6}"/>
              </a:ext>
            </a:extLst>
          </p:cNvPr>
          <p:cNvSpPr txBox="1">
            <a:spLocks noGrp="1"/>
          </p:cNvSpPr>
          <p:nvPr>
            <p:ph type="title"/>
          </p:nvPr>
        </p:nvSpPr>
        <p:spPr>
          <a:xfrm>
            <a:off x="215898" y="360365"/>
            <a:ext cx="11941177" cy="1800225"/>
          </a:xfrm>
        </p:spPr>
        <p:txBody>
          <a:bodyPr/>
          <a:lstStyle/>
          <a:p>
            <a:pPr lvl="0"/>
            <a:r>
              <a:rPr lang="fr-FR"/>
              <a:t>Actions locales sur les modes de gestion agricole et sylvicole</a:t>
            </a:r>
          </a:p>
        </p:txBody>
      </p:sp>
      <p:graphicFrame>
        <p:nvGraphicFramePr>
          <p:cNvPr id="3" name="Tableau 3">
            <a:extLst>
              <a:ext uri="{FF2B5EF4-FFF2-40B4-BE49-F238E27FC236}">
                <a16:creationId xmlns:a16="http://schemas.microsoft.com/office/drawing/2014/main" id="{41EC0804-CA77-4E50-9910-B420D3A78C23}"/>
              </a:ext>
            </a:extLst>
          </p:cNvPr>
          <p:cNvGraphicFramePr>
            <a:graphicFrameLocks noGrp="1"/>
          </p:cNvGraphicFramePr>
          <p:nvPr/>
        </p:nvGraphicFramePr>
        <p:xfrm>
          <a:off x="900117" y="2592388"/>
          <a:ext cx="12601574" cy="5178420"/>
        </p:xfrm>
        <a:graphic>
          <a:graphicData uri="http://schemas.openxmlformats.org/drawingml/2006/table">
            <a:tbl>
              <a:tblPr firstRow="1" bandRow="1">
                <a:effectLst/>
                <a:tableStyleId>{5C22544A-7EE6-4342-B048-85BDC9FD1C3A}</a:tableStyleId>
              </a:tblPr>
              <a:tblGrid>
                <a:gridCol w="3096386">
                  <a:extLst>
                    <a:ext uri="{9D8B030D-6E8A-4147-A177-3AD203B41FA5}">
                      <a16:colId xmlns:a16="http://schemas.microsoft.com/office/drawing/2014/main" val="103606034"/>
                    </a:ext>
                  </a:extLst>
                </a:gridCol>
                <a:gridCol w="4608576">
                  <a:extLst>
                    <a:ext uri="{9D8B030D-6E8A-4147-A177-3AD203B41FA5}">
                      <a16:colId xmlns:a16="http://schemas.microsoft.com/office/drawing/2014/main" val="741064348"/>
                    </a:ext>
                  </a:extLst>
                </a:gridCol>
                <a:gridCol w="4896612">
                  <a:extLst>
                    <a:ext uri="{9D8B030D-6E8A-4147-A177-3AD203B41FA5}">
                      <a16:colId xmlns:a16="http://schemas.microsoft.com/office/drawing/2014/main" val="1014586509"/>
                    </a:ext>
                  </a:extLst>
                </a:gridCol>
              </a:tblGrid>
              <a:tr h="727844">
                <a:tc>
                  <a:txBody>
                    <a:bodyPr/>
                    <a:lstStyle/>
                    <a:p>
                      <a:pPr lvl="0"/>
                      <a:r>
                        <a:rPr lang="fr-FR" sz="2200">
                          <a:solidFill>
                            <a:srgbClr val="000000"/>
                          </a:solidFill>
                        </a:rPr>
                        <a:t>Objectifs</a:t>
                      </a:r>
                    </a:p>
                  </a:txBody>
                  <a:tcPr marT="45729" marB="45729"/>
                </a:tc>
                <a:tc>
                  <a:txBody>
                    <a:bodyPr/>
                    <a:lstStyle/>
                    <a:p>
                      <a:pPr lvl="0"/>
                      <a:r>
                        <a:rPr lang="fr-FR" sz="2200">
                          <a:solidFill>
                            <a:srgbClr val="000000"/>
                          </a:solidFill>
                        </a:rPr>
                        <a:t>Gestion Sylvicole</a:t>
                      </a:r>
                    </a:p>
                  </a:txBody>
                  <a:tcPr marT="45729" marB="45729"/>
                </a:tc>
                <a:tc>
                  <a:txBody>
                    <a:bodyPr/>
                    <a:lstStyle/>
                    <a:p>
                      <a:pPr lvl="0"/>
                      <a:r>
                        <a:rPr lang="fr-FR" sz="2200">
                          <a:solidFill>
                            <a:srgbClr val="000000"/>
                          </a:solidFill>
                        </a:rPr>
                        <a:t>Gestion</a:t>
                      </a:r>
                      <a:r>
                        <a:rPr lang="fr-FR" sz="2200" baseline="0">
                          <a:solidFill>
                            <a:srgbClr val="000000"/>
                          </a:solidFill>
                        </a:rPr>
                        <a:t> Agricole</a:t>
                      </a:r>
                      <a:endParaRPr lang="fr-FR" sz="2200">
                        <a:solidFill>
                          <a:srgbClr val="000000"/>
                        </a:solidFill>
                      </a:endParaRPr>
                    </a:p>
                  </a:txBody>
                  <a:tcPr marT="45729" marB="45729"/>
                </a:tc>
                <a:extLst>
                  <a:ext uri="{0D108BD9-81ED-4DB2-BD59-A6C34878D82A}">
                    <a16:rowId xmlns:a16="http://schemas.microsoft.com/office/drawing/2014/main" val="525814611"/>
                  </a:ext>
                </a:extLst>
              </a:tr>
              <a:tr h="1216590">
                <a:tc>
                  <a:txBody>
                    <a:bodyPr/>
                    <a:lstStyle/>
                    <a:p>
                      <a:pPr lvl="0"/>
                      <a:r>
                        <a:rPr lang="fr-FR" sz="2200"/>
                        <a:t>Favoriser la biodiversité animale</a:t>
                      </a:r>
                    </a:p>
                  </a:txBody>
                  <a:tcPr marT="45729" marB="45729"/>
                </a:tc>
                <a:tc rowSpan="3">
                  <a:txBody>
                    <a:bodyPr/>
                    <a:lstStyle/>
                    <a:p>
                      <a:pPr marL="342900" lvl="0" indent="-342900">
                        <a:buSzPct val="100000"/>
                        <a:buChar char="-"/>
                      </a:pPr>
                      <a:r>
                        <a:rPr lang="fr-FR" sz="2200"/>
                        <a:t>Futaies irrégulières et continues plutôt que coupes rases</a:t>
                      </a:r>
                    </a:p>
                    <a:p>
                      <a:pPr marL="342900" lvl="0" indent="-342900">
                        <a:buSzPct val="100000"/>
                        <a:buChar char="-"/>
                      </a:pPr>
                      <a:r>
                        <a:rPr lang="fr-FR" sz="2200"/>
                        <a:t>Repeuplement par essences multiples</a:t>
                      </a:r>
                    </a:p>
                    <a:p>
                      <a:pPr marL="342900" lvl="0" indent="-342900">
                        <a:buSzPct val="100000"/>
                        <a:buChar char="-"/>
                      </a:pPr>
                      <a:r>
                        <a:rPr lang="fr-FR" sz="2200"/>
                        <a:t>Prélever à maturité du captage</a:t>
                      </a:r>
                      <a:r>
                        <a:rPr lang="fr-FR" sz="2200" baseline="0"/>
                        <a:t> carbone</a:t>
                      </a:r>
                      <a:endParaRPr lang="fr-FR" sz="2200"/>
                    </a:p>
                    <a:p>
                      <a:pPr marL="342900" lvl="0" indent="-342900">
                        <a:buSzPct val="100000"/>
                        <a:buChar char="-"/>
                      </a:pPr>
                      <a:r>
                        <a:rPr lang="fr-FR" sz="2200"/>
                        <a:t>Respecter le potentiel de production</a:t>
                      </a:r>
                      <a:r>
                        <a:rPr lang="fr-FR" sz="2200" baseline="0"/>
                        <a:t> de la forêt (volume « théorique » des lots vs volume « réel »)</a:t>
                      </a:r>
                    </a:p>
                    <a:p>
                      <a:pPr marL="342900" lvl="0" indent="-342900">
                        <a:buSzPct val="100000"/>
                        <a:buChar char="-"/>
                      </a:pPr>
                      <a:r>
                        <a:rPr lang="fr-FR" sz="2200"/>
                        <a:t>Laisser les souches et</a:t>
                      </a:r>
                      <a:r>
                        <a:rPr lang="fr-FR" sz="2200" baseline="0"/>
                        <a:t> </a:t>
                      </a:r>
                      <a:r>
                        <a:rPr lang="fr-FR" sz="2200"/>
                        <a:t>rémanents sur place</a:t>
                      </a:r>
                    </a:p>
                  </a:txBody>
                  <a:tcPr marT="45729" marB="45729"/>
                </a:tc>
                <a:tc rowSpan="3">
                  <a:txBody>
                    <a:bodyPr/>
                    <a:lstStyle/>
                    <a:p>
                      <a:pPr marL="342900" lvl="0" indent="-342900">
                        <a:buSzPct val="100000"/>
                        <a:buChar char="-"/>
                      </a:pPr>
                      <a:r>
                        <a:rPr lang="fr-FR" sz="2200" baseline="0"/>
                        <a:t>Eviter l’usage de fongicides et pesticides, notamment issus de Belgique (moins contraignante que la France)</a:t>
                      </a:r>
                    </a:p>
                    <a:p>
                      <a:pPr marL="342900" lvl="0" indent="-342900">
                        <a:buSzPct val="100000"/>
                        <a:buChar char="-"/>
                      </a:pPr>
                      <a:r>
                        <a:rPr lang="fr-FR" sz="2200" baseline="0"/>
                        <a:t>Favoriser la permaculture et culture biologique (suffisamment distante des exploitations agricoles « classiques »)</a:t>
                      </a:r>
                    </a:p>
                    <a:p>
                      <a:pPr marL="342900" lvl="0" indent="-342900">
                        <a:buSzPct val="100000"/>
                        <a:buChar char="-"/>
                      </a:pPr>
                      <a:r>
                        <a:rPr lang="fr-FR" sz="2200"/>
                        <a:t>Introduction de légumineuses fourragères en association dans les prairies temporaires, et de légumineuses à graines dans les rotations</a:t>
                      </a:r>
                    </a:p>
                  </a:txBody>
                  <a:tcPr marT="45729" marB="45729"/>
                </a:tc>
                <a:extLst>
                  <a:ext uri="{0D108BD9-81ED-4DB2-BD59-A6C34878D82A}">
                    <a16:rowId xmlns:a16="http://schemas.microsoft.com/office/drawing/2014/main" val="3589398404"/>
                  </a:ext>
                </a:extLst>
              </a:tr>
              <a:tr h="1368308">
                <a:tc>
                  <a:txBody>
                    <a:bodyPr/>
                    <a:lstStyle/>
                    <a:p>
                      <a:pPr marL="0" marR="0" lvl="0" indent="0" algn="l" defTabSz="1060575" rtl="0" fontAlgn="auto" hangingPunct="1">
                        <a:lnSpc>
                          <a:spcPct val="100000"/>
                        </a:lnSpc>
                        <a:spcBef>
                          <a:spcPts val="0"/>
                        </a:spcBef>
                        <a:spcAft>
                          <a:spcPts val="0"/>
                        </a:spcAft>
                        <a:buNone/>
                        <a:tabLst/>
                      </a:pPr>
                      <a:r>
                        <a:rPr lang="fr-FR" sz="2200"/>
                        <a:t>Favoriser la biodiversité végétale</a:t>
                      </a:r>
                    </a:p>
                  </a:txBody>
                  <a:tcPr marT="45729" marB="45729"/>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2764289916"/>
                  </a:ext>
                </a:extLst>
              </a:tr>
              <a:tr h="1865686">
                <a:tc>
                  <a:txBody>
                    <a:bodyPr/>
                    <a:lstStyle/>
                    <a:p>
                      <a:pPr lvl="0"/>
                      <a:r>
                        <a:rPr lang="fr-FR" sz="2200"/>
                        <a:t>Récolter</a:t>
                      </a:r>
                      <a:r>
                        <a:rPr lang="fr-FR" sz="2200" baseline="0"/>
                        <a:t> à maturité du stockage de CO2</a:t>
                      </a:r>
                      <a:endParaRPr lang="fr-FR" sz="2200"/>
                    </a:p>
                  </a:txBody>
                  <a:tcPr marT="45729" marB="45729"/>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2057348868"/>
                  </a:ext>
                </a:extLst>
              </a:tr>
            </a:tbl>
          </a:graphicData>
        </a:graphic>
      </p:graphicFrame>
      <p:sp>
        <p:nvSpPr>
          <p:cNvPr id="4" name="ZoneTexte 4">
            <a:extLst>
              <a:ext uri="{FF2B5EF4-FFF2-40B4-BE49-F238E27FC236}">
                <a16:creationId xmlns:a16="http://schemas.microsoft.com/office/drawing/2014/main" id="{8FB3A8E5-DDB0-4293-8131-248A5E0907BB}"/>
              </a:ext>
            </a:extLst>
          </p:cNvPr>
          <p:cNvSpPr txBox="1"/>
          <p:nvPr/>
        </p:nvSpPr>
        <p:spPr>
          <a:xfrm>
            <a:off x="900117" y="8212134"/>
            <a:ext cx="13320714" cy="1847846"/>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2400" b="0" i="0" u="sng" strike="noStrike" kern="1200" cap="none" spc="0" baseline="0">
                <a:solidFill>
                  <a:srgbClr val="000000"/>
                </a:solidFill>
                <a:uFillTx/>
                <a:latin typeface="Arial" pitchFamily="34"/>
              </a:rPr>
              <a:t>Des outils d’aide à la décision existent</a:t>
            </a:r>
            <a:r>
              <a:rPr lang="fr-FR" sz="2400" b="0" i="0" u="none" strike="noStrike" kern="1200" cap="none" spc="0" baseline="0">
                <a:solidFill>
                  <a:srgbClr val="000000"/>
                </a:solidFill>
                <a:uFillTx/>
                <a:latin typeface="Arial" pitchFamily="34"/>
              </a:rPr>
              <a:t>: par exemple le  modèle  d’évaluation  de  systèmes  de  culture  MASC  (pour  Multi-Attribute  Assessment  of  the Sustainability  of  Cropping  systems),  issu du Programme Fédérateur « Agriculture et Développement Durable » financé par l’Agence Nationale de la Recherche.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Arial" pitchFamily="34"/>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24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9071DE-1FA8-46EF-9EFE-5653648CDCC2}"/>
              </a:ext>
            </a:extLst>
          </p:cNvPr>
          <p:cNvSpPr txBox="1">
            <a:spLocks noGrp="1"/>
          </p:cNvSpPr>
          <p:nvPr>
            <p:ph type="title"/>
          </p:nvPr>
        </p:nvSpPr>
        <p:spPr>
          <a:xfrm>
            <a:off x="144466" y="28575"/>
            <a:ext cx="11941177" cy="1800225"/>
          </a:xfrm>
        </p:spPr>
        <p:txBody>
          <a:bodyPr/>
          <a:lstStyle/>
          <a:p>
            <a:pPr lvl="0"/>
            <a:r>
              <a:rPr lang="fr-FR"/>
              <a:t>Actions locales sur les modes de gestion agricole et sylvicole</a:t>
            </a:r>
          </a:p>
        </p:txBody>
      </p:sp>
      <p:pic>
        <p:nvPicPr>
          <p:cNvPr id="3" name="Image 1">
            <a:extLst>
              <a:ext uri="{FF2B5EF4-FFF2-40B4-BE49-F238E27FC236}">
                <a16:creationId xmlns:a16="http://schemas.microsoft.com/office/drawing/2014/main" id="{B088CAED-5B46-4EF4-A8D1-67D2F01095D3}"/>
              </a:ext>
            </a:extLst>
          </p:cNvPr>
          <p:cNvPicPr>
            <a:picLocks noChangeAspect="1"/>
          </p:cNvPicPr>
          <p:nvPr/>
        </p:nvPicPr>
        <p:blipFill>
          <a:blip r:embed="rId2"/>
          <a:srcRect/>
          <a:stretch>
            <a:fillRect/>
          </a:stretch>
        </p:blipFill>
        <p:spPr>
          <a:xfrm>
            <a:off x="1368427" y="1828800"/>
            <a:ext cx="10555284" cy="8731248"/>
          </a:xfrm>
          <a:prstGeom prst="rect">
            <a:avLst/>
          </a:prstGeom>
          <a:noFill/>
          <a:ln cap="flat">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217">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B9F21F-4977-410D-B1A3-DD5D51AC5453}"/>
              </a:ext>
            </a:extLst>
          </p:cNvPr>
          <p:cNvSpPr txBox="1">
            <a:spLocks noGrp="1"/>
          </p:cNvSpPr>
          <p:nvPr>
            <p:ph type="title"/>
          </p:nvPr>
        </p:nvSpPr>
        <p:spPr>
          <a:xfrm>
            <a:off x="9528" y="720720"/>
            <a:ext cx="12372974" cy="1800225"/>
          </a:xfrm>
        </p:spPr>
        <p:txBody>
          <a:bodyPr/>
          <a:lstStyle/>
          <a:p>
            <a:pPr lvl="0"/>
            <a:r>
              <a:rPr lang="fr-FR"/>
              <a:t>Actions locales sur le développement de circuits courts</a:t>
            </a:r>
          </a:p>
        </p:txBody>
      </p:sp>
      <p:sp>
        <p:nvSpPr>
          <p:cNvPr id="3" name="Espace réservé du contenu 1">
            <a:extLst>
              <a:ext uri="{FF2B5EF4-FFF2-40B4-BE49-F238E27FC236}">
                <a16:creationId xmlns:a16="http://schemas.microsoft.com/office/drawing/2014/main" id="{84206890-6C61-448A-9779-4D2CB9C2834A}"/>
              </a:ext>
            </a:extLst>
          </p:cNvPr>
          <p:cNvSpPr txBox="1">
            <a:spLocks noGrp="1"/>
          </p:cNvSpPr>
          <p:nvPr>
            <p:ph idx="1"/>
          </p:nvPr>
        </p:nvSpPr>
        <p:spPr>
          <a:xfrm>
            <a:off x="647696" y="3529017"/>
            <a:ext cx="13538204" cy="3024185"/>
          </a:xfrm>
        </p:spPr>
        <p:txBody>
          <a:bodyPr/>
          <a:lstStyle/>
          <a:p>
            <a:pPr lvl="0"/>
            <a:r>
              <a:rPr lang="fr-FR"/>
              <a:t>Compétences :</a:t>
            </a:r>
          </a:p>
          <a:p>
            <a:pPr lvl="1">
              <a:spcBef>
                <a:spcPts val="700"/>
              </a:spcBef>
            </a:pPr>
            <a:r>
              <a:rPr lang="fr-FR" sz="2800"/>
              <a:t>Les circuits courts rejoignent les compétences des collectivités, au titre de l’aménagement de l’espace, de la santé publique, du renforcement du lien social ou de la préservation des emplois. </a:t>
            </a:r>
          </a:p>
          <a:p>
            <a:pPr lvl="0"/>
            <a:r>
              <a:rPr lang="fr-FR"/>
              <a:t>Actions :</a:t>
            </a:r>
          </a:p>
          <a:p>
            <a:pPr lvl="1">
              <a:spcBef>
                <a:spcPts val="700"/>
              </a:spcBef>
            </a:pPr>
            <a:r>
              <a:rPr lang="fr-FR" sz="2800"/>
              <a:t>Favoriser, promouvoir le développement de ventes directes, marché à la ferme, marchés bio, AMAP… et rendre plus visible ce qui existe !!!</a:t>
            </a:r>
          </a:p>
          <a:p>
            <a:pPr lvl="1">
              <a:spcBef>
                <a:spcPts val="700"/>
              </a:spcBef>
            </a:pPr>
            <a:r>
              <a:rPr lang="fr-FR" sz="2800"/>
              <a:t>Approvisionnement local et/ou bio de la restauration collective</a:t>
            </a:r>
          </a:p>
          <a:p>
            <a:pPr lvl="1">
              <a:spcBef>
                <a:spcPts val="700"/>
              </a:spcBef>
            </a:pPr>
            <a:r>
              <a:rPr lang="fr-FR" sz="2800"/>
              <a:t>Plus généralement, prise en compte de cette dimension dans les cahiers des charges des marchés publics.</a:t>
            </a:r>
          </a:p>
          <a:p>
            <a:pPr lvl="1">
              <a:spcBef>
                <a:spcPts val="700"/>
              </a:spcBef>
            </a:pPr>
            <a:endParaRPr lang="fr-FR" sz="2800"/>
          </a:p>
          <a:p>
            <a:pPr marL="0" lvl="0" indent="0">
              <a:buNone/>
            </a:pPr>
            <a:endParaRPr lang="fr-F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21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C167CD-4E41-4E6E-93BE-BF9903456D44}"/>
              </a:ext>
            </a:extLst>
          </p:cNvPr>
          <p:cNvSpPr txBox="1">
            <a:spLocks noGrp="1"/>
          </p:cNvSpPr>
          <p:nvPr>
            <p:ph type="title"/>
          </p:nvPr>
        </p:nvSpPr>
        <p:spPr>
          <a:xfrm>
            <a:off x="14292" y="22229"/>
            <a:ext cx="12372974" cy="1800225"/>
          </a:xfrm>
        </p:spPr>
        <p:txBody>
          <a:bodyPr/>
          <a:lstStyle/>
          <a:p>
            <a:pPr lvl="0"/>
            <a:r>
              <a:rPr lang="fr-FR"/>
              <a:t>Actions locales sur la réduction et le recyclage de déchets</a:t>
            </a:r>
          </a:p>
        </p:txBody>
      </p:sp>
      <p:sp>
        <p:nvSpPr>
          <p:cNvPr id="3" name="Espace réservé du contenu 1">
            <a:extLst>
              <a:ext uri="{FF2B5EF4-FFF2-40B4-BE49-F238E27FC236}">
                <a16:creationId xmlns:a16="http://schemas.microsoft.com/office/drawing/2014/main" id="{C5132D38-F277-482E-AFDB-B3A996F097B4}"/>
              </a:ext>
            </a:extLst>
          </p:cNvPr>
          <p:cNvSpPr txBox="1">
            <a:spLocks noGrp="1"/>
          </p:cNvSpPr>
          <p:nvPr>
            <p:ph idx="1"/>
          </p:nvPr>
        </p:nvSpPr>
        <p:spPr>
          <a:xfrm>
            <a:off x="215898" y="1860547"/>
            <a:ext cx="13970002" cy="3024185"/>
          </a:xfrm>
        </p:spPr>
        <p:txBody>
          <a:bodyPr/>
          <a:lstStyle/>
          <a:p>
            <a:pPr lvl="0"/>
            <a:r>
              <a:rPr lang="fr-FR"/>
              <a:t>Le déchet qui génère le moins de GES est celui que l’on ne crée pas :</a:t>
            </a:r>
          </a:p>
          <a:p>
            <a:pPr lvl="1">
              <a:spcBef>
                <a:spcPts val="600"/>
              </a:spcBef>
            </a:pPr>
            <a:r>
              <a:rPr lang="fr-FR" sz="2400"/>
              <a:t>Favoriser la réduction des emballages et packagings divers : ventes en vrac, systèmes de consignation,… par exemple à l’occasion des cahiers des charges réalisés dans le cadre des marchés !</a:t>
            </a:r>
          </a:p>
          <a:p>
            <a:pPr lvl="1">
              <a:spcBef>
                <a:spcPts val="600"/>
              </a:spcBef>
            </a:pPr>
            <a:r>
              <a:rPr lang="fr-FR" sz="2400"/>
              <a:t>Promouvoir et animer des opérations de type « zéro déchet » (labellisation ???)</a:t>
            </a:r>
          </a:p>
          <a:p>
            <a:pPr lvl="1">
              <a:spcBef>
                <a:spcPts val="600"/>
              </a:spcBef>
            </a:pPr>
            <a:r>
              <a:rPr lang="fr-FR" sz="2400"/>
              <a:t>Montrer l’exemple: dans les services publics, utilisation de fontaines à eau, suppression des gobelets et autres objets en plastique</a:t>
            </a:r>
          </a:p>
          <a:p>
            <a:pPr lvl="1">
              <a:spcBef>
                <a:spcPts val="700"/>
              </a:spcBef>
            </a:pPr>
            <a:r>
              <a:rPr lang="fr-FR" sz="2400"/>
              <a:t>Favoriser le développement d’activités de réparation vs commerces de produits à obsolescence programmée (cf « Repair Café »)</a:t>
            </a:r>
            <a:endParaRPr lang="fr-FR" sz="2800"/>
          </a:p>
          <a:p>
            <a:pPr lvl="0"/>
            <a:r>
              <a:rPr lang="fr-FR"/>
              <a:t>Pour les autres, revisiter la politique locale de gestion des déchets :</a:t>
            </a:r>
          </a:p>
          <a:p>
            <a:pPr lvl="1">
              <a:spcBef>
                <a:spcPts val="600"/>
              </a:spcBef>
            </a:pPr>
            <a:r>
              <a:rPr lang="fr-FR" sz="2400"/>
              <a:t>Directive-cadre sur les déchets de l'UE, qui fixe l'objectif de récupération de 50% des déchets plastiques municipaux d'ici 2020 (source https://www.ecoprog.com)</a:t>
            </a:r>
          </a:p>
          <a:p>
            <a:pPr lvl="1">
              <a:spcBef>
                <a:spcPts val="600"/>
              </a:spcBef>
            </a:pPr>
            <a:r>
              <a:rPr lang="fr-FR" sz="2400"/>
              <a:t>Lutter plus efficacement contre les décharges sauvages et gestes éco-irresponsables (cf opération « retour à l’envoyeur » du maire de Dol-de-Bretagne (Ille-et-Vilaine))</a:t>
            </a:r>
          </a:p>
          <a:p>
            <a:pPr lvl="1">
              <a:spcBef>
                <a:spcPts val="600"/>
              </a:spcBef>
            </a:pPr>
            <a:r>
              <a:rPr lang="fr-FR" sz="2400"/>
              <a:t>Développer la tarification incitative (lier le montant de la « facture » déchets à la quantité de déchets produits), à l’instar des 190 collectivités qui ont été aidées ou sont aidées par l’ADEME pour la mise en œuvre effective d’une tarification incitative, qui représentent environ 4,8 millions d’habitants. </a:t>
            </a:r>
          </a:p>
          <a:p>
            <a:pPr marL="0" lvl="0" indent="0">
              <a:buNone/>
            </a:pPr>
            <a:endParaRPr lang="fr-F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21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2EDC4C-D15B-4737-B189-DE7F1AE95C59}"/>
              </a:ext>
            </a:extLst>
          </p:cNvPr>
          <p:cNvSpPr txBox="1">
            <a:spLocks noGrp="1"/>
          </p:cNvSpPr>
          <p:nvPr>
            <p:ph type="title"/>
          </p:nvPr>
        </p:nvSpPr>
        <p:spPr>
          <a:xfrm>
            <a:off x="12701" y="287341"/>
            <a:ext cx="12372974" cy="1800225"/>
          </a:xfrm>
        </p:spPr>
        <p:txBody>
          <a:bodyPr/>
          <a:lstStyle/>
          <a:p>
            <a:pPr lvl="0"/>
            <a:r>
              <a:rPr lang="fr-FR"/>
              <a:t>Quelques exemples de communes, collectivités et entreprises</a:t>
            </a:r>
          </a:p>
        </p:txBody>
      </p:sp>
      <p:sp>
        <p:nvSpPr>
          <p:cNvPr id="3" name="Espace réservé du contenu 1">
            <a:extLst>
              <a:ext uri="{FF2B5EF4-FFF2-40B4-BE49-F238E27FC236}">
                <a16:creationId xmlns:a16="http://schemas.microsoft.com/office/drawing/2014/main" id="{58DC107B-E775-4220-BAB5-8A3C0AF5C5D6}"/>
              </a:ext>
            </a:extLst>
          </p:cNvPr>
          <p:cNvSpPr txBox="1">
            <a:spLocks noGrp="1"/>
          </p:cNvSpPr>
          <p:nvPr>
            <p:ph idx="1"/>
          </p:nvPr>
        </p:nvSpPr>
        <p:spPr>
          <a:xfrm>
            <a:off x="431797" y="2736854"/>
            <a:ext cx="13538204" cy="3959223"/>
          </a:xfrm>
        </p:spPr>
        <p:txBody>
          <a:bodyPr/>
          <a:lstStyle/>
          <a:p>
            <a:pPr lvl="0"/>
            <a:r>
              <a:rPr lang="fr-FR"/>
              <a:t>Mulhouse: </a:t>
            </a:r>
          </a:p>
          <a:p>
            <a:pPr lvl="1">
              <a:spcBef>
                <a:spcPts val="600"/>
              </a:spcBef>
            </a:pPr>
            <a:r>
              <a:rPr lang="fr-FR" sz="2400"/>
              <a:t>Remplacement des luminaires existants par des luminaires à LEDs, et introduction d’un abaissement de l’éclairement programmé, en vue d’une diminution des consommations électriques (optimisation du rendement) et du budget affecté à l’éclairage public </a:t>
            </a:r>
            <a:br>
              <a:rPr lang="fr-FR" sz="2400"/>
            </a:br>
            <a:r>
              <a:rPr lang="fr-FR" sz="2400">
                <a:latin typeface="Wingdings" pitchFamily="2"/>
              </a:rPr>
              <a:t></a:t>
            </a:r>
            <a:r>
              <a:rPr lang="fr-FR" sz="2400"/>
              <a:t> </a:t>
            </a:r>
            <a:r>
              <a:rPr lang="fr-FR" sz="2400" b="1"/>
              <a:t>Réduction de 24,5 tonnes eq CO2/ an</a:t>
            </a:r>
          </a:p>
          <a:p>
            <a:pPr lvl="0"/>
            <a:r>
              <a:rPr lang="fr-FR"/>
              <a:t>Communauté de communes de Val d’Ille:</a:t>
            </a:r>
          </a:p>
          <a:p>
            <a:pPr lvl="1"/>
            <a:r>
              <a:rPr lang="fr-FR" sz="2400"/>
              <a:t>Mise en place de solutions favorables au développement des modes doux (pistes cyclables, garages à vélo, location de vélo à assistance électrique), du covoiturage (via la plate-forme Ehop notamment) et des transports en commun (car et train).</a:t>
            </a:r>
            <a:br>
              <a:rPr lang="fr-FR" sz="3200"/>
            </a:br>
            <a:r>
              <a:rPr lang="fr-FR" sz="2400">
                <a:latin typeface="Wingdings" pitchFamily="2"/>
              </a:rPr>
              <a:t></a:t>
            </a:r>
            <a:r>
              <a:rPr lang="fr-FR" sz="2400"/>
              <a:t> </a:t>
            </a:r>
            <a:r>
              <a:rPr lang="fr-FR" sz="2400" b="1"/>
              <a:t>Réduction de 860 tonnes eqCO2/ an</a:t>
            </a:r>
          </a:p>
          <a:p>
            <a:pPr lvl="0"/>
            <a:r>
              <a:rPr lang="fr-FR"/>
              <a:t>Société Bonduelle :</a:t>
            </a:r>
          </a:p>
          <a:p>
            <a:pPr lvl="1">
              <a:spcBef>
                <a:spcPts val="600"/>
              </a:spcBef>
            </a:pPr>
            <a:r>
              <a:rPr lang="fr-FR" sz="2400"/>
              <a:t>Mise en œuvre d’une “agriculture de conservation” sur une surface d’1 ha. La technique employée consiste à introduire un couvert végétal d’interculture. Un travail du sol simplifié permet en outre d’améliorer la fertilité naturelle du sol, ce qui optimise l’efficience de la fertilisation</a:t>
            </a:r>
            <a:br>
              <a:rPr lang="fr-FR" sz="2400"/>
            </a:br>
            <a:r>
              <a:rPr lang="fr-FR" sz="2400">
                <a:latin typeface="Wingdings" pitchFamily="2"/>
              </a:rPr>
              <a:t></a:t>
            </a:r>
            <a:r>
              <a:rPr lang="fr-FR" sz="2400"/>
              <a:t> </a:t>
            </a:r>
            <a:r>
              <a:rPr lang="fr-FR" sz="2400" b="1"/>
              <a:t>Réduction de 0,43 tonnes eqCO2/ an</a:t>
            </a:r>
            <a:endParaRPr lang="fr-FR" sz="24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21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3E0645-42A5-489F-8CFE-B2469EAA6179}"/>
              </a:ext>
            </a:extLst>
          </p:cNvPr>
          <p:cNvSpPr txBox="1">
            <a:spLocks noGrp="1"/>
          </p:cNvSpPr>
          <p:nvPr>
            <p:ph type="title"/>
          </p:nvPr>
        </p:nvSpPr>
        <p:spPr>
          <a:xfrm>
            <a:off x="12701" y="287341"/>
            <a:ext cx="12372974" cy="1800225"/>
          </a:xfrm>
        </p:spPr>
        <p:txBody>
          <a:bodyPr/>
          <a:lstStyle/>
          <a:p>
            <a:pPr lvl="0"/>
            <a:r>
              <a:rPr lang="fr-FR"/>
              <a:t>Quelques exemples de communes, collectivités et entreprises</a:t>
            </a:r>
          </a:p>
        </p:txBody>
      </p:sp>
      <p:sp>
        <p:nvSpPr>
          <p:cNvPr id="3" name="Espace réservé du contenu 1">
            <a:extLst>
              <a:ext uri="{FF2B5EF4-FFF2-40B4-BE49-F238E27FC236}">
                <a16:creationId xmlns:a16="http://schemas.microsoft.com/office/drawing/2014/main" id="{78E35200-09CF-4976-B1F9-7C017FBD5599}"/>
              </a:ext>
            </a:extLst>
          </p:cNvPr>
          <p:cNvSpPr txBox="1">
            <a:spLocks noGrp="1"/>
          </p:cNvSpPr>
          <p:nvPr>
            <p:ph idx="1"/>
          </p:nvPr>
        </p:nvSpPr>
        <p:spPr>
          <a:xfrm>
            <a:off x="431797" y="2520945"/>
            <a:ext cx="13538204" cy="3959223"/>
          </a:xfrm>
        </p:spPr>
        <p:txBody>
          <a:bodyPr/>
          <a:lstStyle/>
          <a:p>
            <a:pPr lvl="0"/>
            <a:r>
              <a:rPr lang="fr-FR"/>
              <a:t>Société Systech Electronique: </a:t>
            </a:r>
          </a:p>
          <a:p>
            <a:pPr lvl="1">
              <a:spcBef>
                <a:spcPts val="600"/>
              </a:spcBef>
            </a:pPr>
            <a:r>
              <a:rPr lang="fr-FR" sz="2400"/>
              <a:t>Systech Electronique est une entreprise qui étudie et réalise des prototypes de cartes électroniques, des sous-ensembles et ensembles complets de petites et moyennes séries. Pour assurer la livraison de volumes importants de cartes électroniques à un de ses clients, l’entreprise a mis en place un système d’emballage navette en remplacement d’une livraison des cartes en sachets individuels</a:t>
            </a:r>
            <a:br>
              <a:rPr lang="fr-FR" sz="2400"/>
            </a:br>
            <a:r>
              <a:rPr lang="fr-FR" sz="2400">
                <a:latin typeface="Wingdings" pitchFamily="2"/>
              </a:rPr>
              <a:t></a:t>
            </a:r>
            <a:r>
              <a:rPr lang="fr-FR" sz="2400"/>
              <a:t> </a:t>
            </a:r>
            <a:r>
              <a:rPr lang="fr-FR" sz="2400" b="1"/>
              <a:t>Réduction de 3, 41 tonnes eq CO2/ an</a:t>
            </a:r>
          </a:p>
          <a:p>
            <a:pPr lvl="0"/>
            <a:r>
              <a:rPr lang="fr-FR"/>
              <a:t>Saint-Etienne: </a:t>
            </a:r>
          </a:p>
          <a:p>
            <a:pPr lvl="1">
              <a:spcBef>
                <a:spcPts val="600"/>
              </a:spcBef>
            </a:pPr>
            <a:r>
              <a:rPr lang="fr-FR" sz="2400"/>
              <a:t>100% des aliments servis dans les cantines des écoles publiques de la ville sont issus de l’agriculture biologique (lorsque les filières bio existent). Un important travail est également mené pour favoriser un approvisionnement local, qui avoisine désormais les 50%</a:t>
            </a:r>
            <a:br>
              <a:rPr lang="fr-FR" sz="2400"/>
            </a:br>
            <a:r>
              <a:rPr lang="fr-FR" sz="2400">
                <a:latin typeface="Wingdings" pitchFamily="2"/>
              </a:rPr>
              <a:t></a:t>
            </a:r>
            <a:r>
              <a:rPr lang="fr-FR" sz="2400"/>
              <a:t> </a:t>
            </a:r>
            <a:r>
              <a:rPr lang="fr-FR" sz="2400" b="1"/>
              <a:t>Réduction de 172 tonnes eq CO2/ an</a:t>
            </a:r>
          </a:p>
          <a:p>
            <a:pPr lvl="0"/>
            <a:r>
              <a:rPr lang="fr-FR"/>
              <a:t>Transports en commun gratuits : </a:t>
            </a:r>
          </a:p>
          <a:p>
            <a:pPr lvl="1">
              <a:spcBef>
                <a:spcPts val="600"/>
              </a:spcBef>
            </a:pPr>
            <a:r>
              <a:rPr lang="fr-FR" sz="2400"/>
              <a:t>Au niveau d’une ville: Boulogne-Billancourt, Chantilly, Colomiers, Figeac, Libourne, Porto-Vecchio …</a:t>
            </a:r>
          </a:p>
          <a:p>
            <a:pPr lvl="1">
              <a:spcBef>
                <a:spcPts val="600"/>
              </a:spcBef>
            </a:pPr>
            <a:r>
              <a:rPr lang="fr-FR" sz="2400"/>
              <a:t>Au niveau d’une communauté de communes/d’agglomération: Aubagne, Châteauroux, Compiègne, Dunkerque, Vitré……</a:t>
            </a:r>
          </a:p>
          <a:p>
            <a:pPr lvl="1">
              <a:spcBef>
                <a:spcPts val="600"/>
              </a:spcBef>
            </a:pPr>
            <a:r>
              <a:rPr lang="fr-FR" sz="2400"/>
              <a:t>Au niveau d’un pays: Estonie depuis juillet 2018, projet du Luxembourg pour 2020</a:t>
            </a:r>
            <a:endParaRPr lang="fr-FR" sz="2700" b="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248">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099AD8-AE82-4B9E-BAAC-E4A066E04DF4}"/>
              </a:ext>
            </a:extLst>
          </p:cNvPr>
          <p:cNvSpPr txBox="1">
            <a:spLocks noGrp="1"/>
          </p:cNvSpPr>
          <p:nvPr>
            <p:ph type="title"/>
          </p:nvPr>
        </p:nvSpPr>
        <p:spPr>
          <a:xfrm>
            <a:off x="215898" y="-34920"/>
            <a:ext cx="12960348" cy="1800225"/>
          </a:xfrm>
        </p:spPr>
        <p:txBody>
          <a:bodyPr/>
          <a:lstStyle/>
          <a:p>
            <a:pPr lvl="0"/>
            <a:r>
              <a:rPr lang="fr-FR"/>
              <a:t>Oui mais…toutes ces mesures </a:t>
            </a:r>
          </a:p>
        </p:txBody>
      </p:sp>
      <p:sp>
        <p:nvSpPr>
          <p:cNvPr id="3" name="Espace réservé du contenu 2">
            <a:extLst>
              <a:ext uri="{FF2B5EF4-FFF2-40B4-BE49-F238E27FC236}">
                <a16:creationId xmlns:a16="http://schemas.microsoft.com/office/drawing/2014/main" id="{D24A33FA-459D-4224-8E89-0DAFBFEE33BE}"/>
              </a:ext>
            </a:extLst>
          </p:cNvPr>
          <p:cNvSpPr txBox="1">
            <a:spLocks noGrp="1"/>
          </p:cNvSpPr>
          <p:nvPr>
            <p:ph idx="1"/>
          </p:nvPr>
        </p:nvSpPr>
        <p:spPr>
          <a:xfrm>
            <a:off x="431797" y="1738310"/>
            <a:ext cx="12960348" cy="5472107"/>
          </a:xfrm>
        </p:spPr>
        <p:txBody>
          <a:bodyPr/>
          <a:lstStyle/>
          <a:p>
            <a:pPr lvl="0"/>
            <a:r>
              <a:rPr lang="fr-FR"/>
              <a:t>Coûtent de l’argent ?</a:t>
            </a:r>
          </a:p>
          <a:p>
            <a:pPr lvl="1">
              <a:spcBef>
                <a:spcPts val="600"/>
              </a:spcBef>
            </a:pPr>
            <a:r>
              <a:rPr lang="fr-FR" sz="2400"/>
              <a:t>Coût des catastrophes climatiques depuis 20 ans: La France se classe dans le Top 10 mondial des pertes économiques, avec 48,3 milliards de dollars (Source : Commissariat général au développement durable, édition 2019)</a:t>
            </a:r>
          </a:p>
          <a:p>
            <a:pPr lvl="1">
              <a:spcBef>
                <a:spcPts val="700"/>
              </a:spcBef>
            </a:pPr>
            <a:r>
              <a:rPr lang="fr-FR" sz="2400"/>
              <a:t>Des solutions existent pour financer la transition au niveau européen: pacte Finance Climat (1000 milliards d’euros par an).</a:t>
            </a:r>
            <a:endParaRPr lang="fr-FR" sz="2800"/>
          </a:p>
          <a:p>
            <a:pPr lvl="0"/>
            <a:r>
              <a:rPr lang="fr-FR"/>
              <a:t>Ont un impact sur l’emploi ?</a:t>
            </a:r>
          </a:p>
          <a:p>
            <a:pPr lvl="1">
              <a:spcBef>
                <a:spcPts val="600"/>
              </a:spcBef>
            </a:pPr>
            <a:r>
              <a:rPr lang="fr-FR" sz="2400"/>
              <a:t>La transition énergétique peut créer jusqu’à 900000  emplois  en France d’ici 2050, dont 46 600 emplois en Hauts de France (Source ADEME 2018)</a:t>
            </a:r>
          </a:p>
          <a:p>
            <a:pPr lvl="1">
              <a:spcBef>
                <a:spcPts val="600"/>
              </a:spcBef>
            </a:pPr>
            <a:r>
              <a:rPr lang="fr-FR" sz="2400"/>
              <a:t>Dans son rapport de 2018 intitulé « Une économie verte et créatrice d’emplois » l’Organisation Internationale du Travail (OIT) annonce que la réduction des émissions de gaz à effet de serre pourrait créer quatre fois plus d’emplois dans le monde qu’elle n’en supprimerait</a:t>
            </a:r>
          </a:p>
          <a:p>
            <a:pPr marL="66678" lvl="0" indent="0">
              <a:spcBef>
                <a:spcPts val="600"/>
              </a:spcBef>
              <a:buNone/>
            </a:pPr>
            <a:endParaRPr lang="fr-FR" sz="2400" i="1"/>
          </a:p>
          <a:p>
            <a:pPr lvl="1">
              <a:spcBef>
                <a:spcPts val="600"/>
              </a:spcBef>
            </a:pPr>
            <a:endParaRPr lang="fr-FR" sz="2400"/>
          </a:p>
        </p:txBody>
      </p:sp>
      <p:sp>
        <p:nvSpPr>
          <p:cNvPr id="4" name="Flèche droite à entaille 3">
            <a:extLst>
              <a:ext uri="{FF2B5EF4-FFF2-40B4-BE49-F238E27FC236}">
                <a16:creationId xmlns:a16="http://schemas.microsoft.com/office/drawing/2014/main" id="{8AC725D2-6038-4B08-AA4E-4FCFF89FAAAC}"/>
              </a:ext>
            </a:extLst>
          </p:cNvPr>
          <p:cNvSpPr/>
          <p:nvPr/>
        </p:nvSpPr>
        <p:spPr>
          <a:xfrm rot="5400013">
            <a:off x="5961064" y="7813675"/>
            <a:ext cx="1223960" cy="719139"/>
          </a:xfrm>
          <a:custGeom>
            <a:avLst>
              <a:gd name="f9" fmla="val 50000"/>
              <a:gd name="f10" fmla="val 50059"/>
            </a:avLst>
            <a:gdLst>
              <a:gd name="f2" fmla="val 10800000"/>
              <a:gd name="f3" fmla="val 5400000"/>
              <a:gd name="f4" fmla="val 180"/>
              <a:gd name="f5" fmla="val w"/>
              <a:gd name="f6" fmla="val h"/>
              <a:gd name="f7" fmla="val ss"/>
              <a:gd name="f8" fmla="val 0"/>
              <a:gd name="f9" fmla="val 50000"/>
              <a:gd name="f10" fmla="val 50059"/>
              <a:gd name="f11" fmla="+- 0 0 -360"/>
              <a:gd name="f12" fmla="+- 0 0 -270"/>
              <a:gd name="f13" fmla="+- 0 0 -180"/>
              <a:gd name="f14" fmla="abs f5"/>
              <a:gd name="f15" fmla="abs f6"/>
              <a:gd name="f16" fmla="abs f7"/>
              <a:gd name="f17" fmla="val f8"/>
              <a:gd name="f18" fmla="val f9"/>
              <a:gd name="f19" fmla="val f10"/>
              <a:gd name="f20" fmla="*/ f11 f2 1"/>
              <a:gd name="f21" fmla="*/ f12 f2 1"/>
              <a:gd name="f22" fmla="*/ f13 f2 1"/>
              <a:gd name="f23" fmla="?: f14 f5 1"/>
              <a:gd name="f24" fmla="?: f15 f6 1"/>
              <a:gd name="f25" fmla="?: f16 f7 1"/>
              <a:gd name="f26" fmla="*/ f20 1 f4"/>
              <a:gd name="f27" fmla="*/ f21 1 f4"/>
              <a:gd name="f28" fmla="*/ f22 1 f4"/>
              <a:gd name="f29" fmla="*/ f23 1 21600"/>
              <a:gd name="f30" fmla="*/ f24 1 21600"/>
              <a:gd name="f31" fmla="*/ 21600 f23 1"/>
              <a:gd name="f32" fmla="*/ 21600 f24 1"/>
              <a:gd name="f33" fmla="+- f26 0 f3"/>
              <a:gd name="f34" fmla="+- f27 0 f3"/>
              <a:gd name="f35" fmla="+- f28 0 f3"/>
              <a:gd name="f36" fmla="min f30 f29"/>
              <a:gd name="f37" fmla="*/ f31 1 f25"/>
              <a:gd name="f38" fmla="*/ f32 1 f25"/>
              <a:gd name="f39" fmla="val f37"/>
              <a:gd name="f40" fmla="val f38"/>
              <a:gd name="f41" fmla="*/ f17 f36 1"/>
              <a:gd name="f42" fmla="+- f40 0 f17"/>
              <a:gd name="f43" fmla="+- f39 0 f17"/>
              <a:gd name="f44" fmla="*/ f39 f36 1"/>
              <a:gd name="f45" fmla="*/ f40 f36 1"/>
              <a:gd name="f46" fmla="*/ f42 1 2"/>
              <a:gd name="f47" fmla="min f43 f42"/>
              <a:gd name="f48" fmla="*/ f42 f18 1"/>
              <a:gd name="f49" fmla="+- f17 f46 0"/>
              <a:gd name="f50" fmla="*/ f47 f19 1"/>
              <a:gd name="f51" fmla="*/ f48 1 200000"/>
              <a:gd name="f52" fmla="*/ f50 1 100000"/>
              <a:gd name="f53" fmla="+- f49 0 f51"/>
              <a:gd name="f54" fmla="+- f49 f51 0"/>
              <a:gd name="f55" fmla="*/ f49 f36 1"/>
              <a:gd name="f56" fmla="+- f39 0 f52"/>
              <a:gd name="f57" fmla="*/ f51 f52 1"/>
              <a:gd name="f58" fmla="*/ f53 f36 1"/>
              <a:gd name="f59" fmla="*/ f54 f36 1"/>
              <a:gd name="f60" fmla="*/ f57 1 f46"/>
              <a:gd name="f61" fmla="*/ f56 f36 1"/>
              <a:gd name="f62" fmla="+- f39 0 f60"/>
              <a:gd name="f63" fmla="*/ f60 f36 1"/>
              <a:gd name="f64" fmla="*/ f62 f36 1"/>
            </a:gdLst>
            <a:ahLst/>
            <a:cxnLst>
              <a:cxn ang="3cd4">
                <a:pos x="hc" y="t"/>
              </a:cxn>
              <a:cxn ang="0">
                <a:pos x="r" y="vc"/>
              </a:cxn>
              <a:cxn ang="cd4">
                <a:pos x="hc" y="b"/>
              </a:cxn>
              <a:cxn ang="cd2">
                <a:pos x="l" y="vc"/>
              </a:cxn>
              <a:cxn ang="f33">
                <a:pos x="f61" y="f41"/>
              </a:cxn>
              <a:cxn ang="f34">
                <a:pos x="f63" y="f55"/>
              </a:cxn>
              <a:cxn ang="f35">
                <a:pos x="f61" y="f45"/>
              </a:cxn>
            </a:cxnLst>
            <a:rect l="f63" t="f58" r="f64" b="f59"/>
            <a:pathLst>
              <a:path>
                <a:moveTo>
                  <a:pt x="f41" y="f58"/>
                </a:moveTo>
                <a:lnTo>
                  <a:pt x="f61" y="f58"/>
                </a:lnTo>
                <a:lnTo>
                  <a:pt x="f61" y="f41"/>
                </a:lnTo>
                <a:lnTo>
                  <a:pt x="f44" y="f55"/>
                </a:lnTo>
                <a:lnTo>
                  <a:pt x="f61" y="f45"/>
                </a:lnTo>
                <a:lnTo>
                  <a:pt x="f61" y="f59"/>
                </a:lnTo>
                <a:lnTo>
                  <a:pt x="f41" y="f59"/>
                </a:lnTo>
                <a:lnTo>
                  <a:pt x="f63" y="f55"/>
                </a:lnTo>
                <a:close/>
              </a:path>
            </a:pathLst>
          </a:custGeom>
          <a:solidFill>
            <a:srgbClr val="FF0000"/>
          </a:solidFill>
          <a:ln w="9528" cap="flat">
            <a:solidFill>
              <a:srgbClr val="000000"/>
            </a:solidFill>
            <a:prstDash val="solid"/>
            <a:round/>
          </a:ln>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Arial" pitchFamily="34"/>
            </a:endParaRPr>
          </a:p>
        </p:txBody>
      </p:sp>
      <p:sp>
        <p:nvSpPr>
          <p:cNvPr id="5" name="ZoneTexte 4">
            <a:extLst>
              <a:ext uri="{FF2B5EF4-FFF2-40B4-BE49-F238E27FC236}">
                <a16:creationId xmlns:a16="http://schemas.microsoft.com/office/drawing/2014/main" id="{D460B50E-DA19-4319-B35C-56791D4D56C3}"/>
              </a:ext>
            </a:extLst>
          </p:cNvPr>
          <p:cNvSpPr txBox="1"/>
          <p:nvPr/>
        </p:nvSpPr>
        <p:spPr>
          <a:xfrm>
            <a:off x="1630366" y="9432922"/>
            <a:ext cx="10606089" cy="831847"/>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2400" b="1" i="1" u="none" strike="noStrike" kern="1200" cap="none" spc="0" baseline="0">
                <a:solidFill>
                  <a:srgbClr val="FF0000"/>
                </a:solidFill>
                <a:uFillTx/>
                <a:latin typeface="Arial" pitchFamily="34"/>
              </a:rPr>
              <a:t>Il faut arrêter d’opposer aux actions dédiées à la transition écologique, </a:t>
            </a:r>
          </a:p>
          <a:p>
            <a:pPr marL="0"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2400" b="1" i="1" u="none" strike="noStrike" kern="1200" cap="none" spc="0" baseline="0">
                <a:solidFill>
                  <a:srgbClr val="FF0000"/>
                </a:solidFill>
                <a:uFillTx/>
                <a:latin typeface="Arial" pitchFamily="34"/>
              </a:rPr>
              <a:t>la menace de pertes d’emplois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21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11F74F-5AF3-4D0B-B963-DB978B04454D}"/>
              </a:ext>
            </a:extLst>
          </p:cNvPr>
          <p:cNvSpPr txBox="1">
            <a:spLocks noGrp="1"/>
          </p:cNvSpPr>
          <p:nvPr>
            <p:ph type="title"/>
          </p:nvPr>
        </p:nvSpPr>
        <p:spPr>
          <a:xfrm>
            <a:off x="215898" y="-34920"/>
            <a:ext cx="12960348" cy="1800225"/>
          </a:xfrm>
        </p:spPr>
        <p:txBody>
          <a:bodyPr/>
          <a:lstStyle/>
          <a:p>
            <a:pPr lvl="0"/>
            <a:r>
              <a:rPr lang="fr-FR"/>
              <a:t>Oui mais…toutes ces mesures </a:t>
            </a:r>
          </a:p>
        </p:txBody>
      </p:sp>
      <p:sp>
        <p:nvSpPr>
          <p:cNvPr id="3" name="Espace réservé du contenu 2">
            <a:extLst>
              <a:ext uri="{FF2B5EF4-FFF2-40B4-BE49-F238E27FC236}">
                <a16:creationId xmlns:a16="http://schemas.microsoft.com/office/drawing/2014/main" id="{86620CAB-633E-4392-955F-45227C6ED516}"/>
              </a:ext>
            </a:extLst>
          </p:cNvPr>
          <p:cNvSpPr txBox="1">
            <a:spLocks noGrp="1"/>
          </p:cNvSpPr>
          <p:nvPr>
            <p:ph idx="1"/>
          </p:nvPr>
        </p:nvSpPr>
        <p:spPr>
          <a:xfrm>
            <a:off x="301623" y="1655758"/>
            <a:ext cx="12960348" cy="5472107"/>
          </a:xfrm>
        </p:spPr>
        <p:txBody>
          <a:bodyPr/>
          <a:lstStyle/>
          <a:p>
            <a:pPr marL="66678" lvl="0" indent="0">
              <a:spcBef>
                <a:spcPts val="600"/>
              </a:spcBef>
              <a:buNone/>
            </a:pPr>
            <a:endParaRPr lang="fr-FR" sz="2400" i="1"/>
          </a:p>
          <a:p>
            <a:pPr lvl="1">
              <a:spcBef>
                <a:spcPts val="600"/>
              </a:spcBef>
            </a:pPr>
            <a:endParaRPr lang="fr-FR" sz="2400"/>
          </a:p>
        </p:txBody>
      </p:sp>
      <p:pic>
        <p:nvPicPr>
          <p:cNvPr id="4" name="Image 6">
            <a:extLst>
              <a:ext uri="{FF2B5EF4-FFF2-40B4-BE49-F238E27FC236}">
                <a16:creationId xmlns:a16="http://schemas.microsoft.com/office/drawing/2014/main" id="{561AEAC5-1013-4CD2-B77B-43112E6E6D10}"/>
              </a:ext>
            </a:extLst>
          </p:cNvPr>
          <p:cNvPicPr>
            <a:picLocks noChangeAspect="1"/>
          </p:cNvPicPr>
          <p:nvPr/>
        </p:nvPicPr>
        <p:blipFill>
          <a:blip r:embed="rId2"/>
          <a:srcRect/>
          <a:stretch>
            <a:fillRect/>
          </a:stretch>
        </p:blipFill>
        <p:spPr>
          <a:xfrm>
            <a:off x="1512883" y="3575047"/>
            <a:ext cx="11717341" cy="6289672"/>
          </a:xfrm>
          <a:prstGeom prst="rect">
            <a:avLst/>
          </a:prstGeom>
          <a:noFill/>
          <a:ln cap="flat">
            <a:noFill/>
          </a:ln>
        </p:spPr>
      </p:pic>
      <p:sp>
        <p:nvSpPr>
          <p:cNvPr id="5" name="ZoneTexte 7">
            <a:extLst>
              <a:ext uri="{FF2B5EF4-FFF2-40B4-BE49-F238E27FC236}">
                <a16:creationId xmlns:a16="http://schemas.microsoft.com/office/drawing/2014/main" id="{CCB7E6E0-A45A-4DAF-AC0B-729894D5F527}"/>
              </a:ext>
            </a:extLst>
          </p:cNvPr>
          <p:cNvSpPr txBox="1"/>
          <p:nvPr/>
        </p:nvSpPr>
        <p:spPr>
          <a:xfrm>
            <a:off x="784226" y="2016123"/>
            <a:ext cx="12833347" cy="83184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2400" b="0" i="0" u="none" strike="noStrike" kern="1200" cap="none" spc="0" baseline="0">
                <a:solidFill>
                  <a:srgbClr val="000000"/>
                </a:solidFill>
                <a:uFillTx/>
                <a:latin typeface="Arial" pitchFamily="34"/>
              </a:rPr>
              <a:t>Exemple plus particulier du plan de rénovation énergétique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2400" b="0" i="0" u="none" strike="noStrike" kern="1200" cap="none" spc="0" baseline="0">
                <a:solidFill>
                  <a:srgbClr val="000000"/>
                </a:solidFill>
                <a:uFillTx/>
                <a:latin typeface="Arial" pitchFamily="34"/>
              </a:rPr>
              <a:t>(Source: Cabinet Sia Partners 2017)</a:t>
            </a:r>
            <a:endParaRPr lang="fr-FR" sz="1800" b="0" i="0" u="none" strike="noStrike" kern="1200" cap="none" spc="0" baseline="0">
              <a:solidFill>
                <a:srgbClr val="000000"/>
              </a:solidFill>
              <a:uFillTx/>
              <a:latin typeface="Arial" pitchFamily="34"/>
            </a:endParaRPr>
          </a:p>
        </p:txBody>
      </p:sp>
    </p:spTree>
  </p:cSld>
  <p:clrMapOvr>
    <a:masterClrMapping/>
  </p:clrMapOvr>
</p:sld>
</file>

<file path=ppt/theme/theme1.xml><?xml version="1.0" encoding="utf-8"?>
<a:theme xmlns:a="http://schemas.openxmlformats.org/drawingml/2006/main" name="1_Modèle par défau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8531</TotalTime>
  <Words>2650</Words>
  <Application>Microsoft Office PowerPoint</Application>
  <PresentationFormat>Grand écran</PresentationFormat>
  <Paragraphs>219</Paragraphs>
  <Slides>36</Slides>
  <Notes>4</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36</vt:i4>
      </vt:variant>
    </vt:vector>
  </HeadingPairs>
  <TitlesOfParts>
    <vt:vector size="40" baseType="lpstr">
      <vt:lpstr>Arial</vt:lpstr>
      <vt:lpstr>Calibri</vt:lpstr>
      <vt:lpstr>Wingdings</vt:lpstr>
      <vt:lpstr>1_Modèle par défaut</vt:lpstr>
      <vt:lpstr>Réduction de gaz à effets de serre et neutralité carbone: objectifs  indispensables à la limitation du réchauffement climatique et de ses conséquences sur notre territoire</vt:lpstr>
      <vt:lpstr>Plan de l’intervention</vt:lpstr>
      <vt:lpstr>Le réchauffement climatique: déjà vu sur la planète !! …bien sûr mais…</vt:lpstr>
      <vt:lpstr>Et…</vt:lpstr>
      <vt:lpstr>Diagnostic du GIEC</vt:lpstr>
      <vt:lpstr>Zoom sur la France, en un siècle </vt:lpstr>
      <vt:lpstr>Les émissions dans le monde</vt:lpstr>
      <vt:lpstr>Emissions de GES par habitant</vt:lpstr>
      <vt:lpstr>Le cycle du C02</vt:lpstr>
      <vt:lpstr>Présentation PowerPoint</vt:lpstr>
      <vt:lpstr>Ce qu’il faudrait faire…</vt:lpstr>
      <vt:lpstr>Et la COP 24 ?</vt:lpstr>
      <vt:lpstr>Des résultats décevants (euphémisme) qui induisent une mobilisation contestataire croissante…</vt:lpstr>
      <vt:lpstr>Pourquoi cette mobilisation ?</vt:lpstr>
      <vt:lpstr>Conséquences sur notre territoire</vt:lpstr>
      <vt:lpstr>Conséquences sur notre territoire</vt:lpstr>
      <vt:lpstr>Conséquences sur notre territoire</vt:lpstr>
      <vt:lpstr>  Principaux leviers d’action</vt:lpstr>
      <vt:lpstr>Leviers d’action sur l’émission</vt:lpstr>
      <vt:lpstr>Exemples du quotidien</vt:lpstr>
      <vt:lpstr>Les sources d’énergie électrique</vt:lpstr>
      <vt:lpstr>Leviers d’action sur la captation</vt:lpstr>
      <vt:lpstr>Leviers d’action sur la captation</vt:lpstr>
      <vt:lpstr>Leviers d’action sur la captation</vt:lpstr>
      <vt:lpstr>Actions locales sur la production et consommation d’énergie</vt:lpstr>
      <vt:lpstr>Actions locales sur l’activité industrielle</vt:lpstr>
      <vt:lpstr>Actions locales sur l’activité industrielle</vt:lpstr>
      <vt:lpstr>Actions locales sur la mobilité</vt:lpstr>
      <vt:lpstr>Actions locales sur les modes de gestion agricole et sylvicole</vt:lpstr>
      <vt:lpstr>Actions locales sur les modes de gestion agricole et sylvicole</vt:lpstr>
      <vt:lpstr>Actions locales sur le développement de circuits courts</vt:lpstr>
      <vt:lpstr>Actions locales sur la réduction et le recyclage de déchets</vt:lpstr>
      <vt:lpstr>Quelques exemples de communes, collectivités et entreprises</vt:lpstr>
      <vt:lpstr>Quelques exemples de communes, collectivités et entreprises</vt:lpstr>
      <vt:lpstr>Oui mais…toutes ces mesures </vt:lpstr>
      <vt:lpstr>Oui mais…toutes ces mesures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hcaron</dc:creator>
  <cp:lastModifiedBy>GRANOUX</cp:lastModifiedBy>
  <cp:revision>558</cp:revision>
  <dcterms:created xsi:type="dcterms:W3CDTF">2009-03-27T13:23:36Z</dcterms:created>
  <dcterms:modified xsi:type="dcterms:W3CDTF">2019-03-06T10:04:58Z</dcterms:modified>
</cp:coreProperties>
</file>